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5" r:id="rId6"/>
    <p:sldId id="261" r:id="rId7"/>
    <p:sldId id="260" r:id="rId8"/>
    <p:sldId id="267" r:id="rId9"/>
    <p:sldId id="262" r:id="rId10"/>
    <p:sldId id="264" r:id="rId11"/>
    <p:sldId id="268" r:id="rId12"/>
    <p:sldId id="279" r:id="rId13"/>
    <p:sldId id="274" r:id="rId14"/>
    <p:sldId id="269" r:id="rId15"/>
    <p:sldId id="272" r:id="rId16"/>
    <p:sldId id="271" r:id="rId17"/>
    <p:sldId id="273" r:id="rId18"/>
    <p:sldId id="270" r:id="rId19"/>
    <p:sldId id="276" r:id="rId20"/>
    <p:sldId id="275" r:id="rId21"/>
    <p:sldId id="277" r:id="rId22"/>
    <p:sldId id="278" r:id="rId23"/>
    <p:sldId id="281" r:id="rId24"/>
    <p:sldId id="288" r:id="rId25"/>
    <p:sldId id="289" r:id="rId26"/>
    <p:sldId id="290" r:id="rId27"/>
    <p:sldId id="282" r:id="rId28"/>
    <p:sldId id="284" r:id="rId29"/>
    <p:sldId id="285" r:id="rId30"/>
    <p:sldId id="287" r:id="rId31"/>
    <p:sldId id="291" r:id="rId32"/>
    <p:sldId id="292" r:id="rId33"/>
    <p:sldId id="293" r:id="rId34"/>
    <p:sldId id="294" r:id="rId35"/>
    <p:sldId id="297" r:id="rId36"/>
    <p:sldId id="310" r:id="rId37"/>
    <p:sldId id="305" r:id="rId38"/>
    <p:sldId id="306" r:id="rId39"/>
    <p:sldId id="313" r:id="rId40"/>
    <p:sldId id="312" r:id="rId41"/>
    <p:sldId id="299" r:id="rId42"/>
    <p:sldId id="302" r:id="rId43"/>
    <p:sldId id="304" r:id="rId44"/>
    <p:sldId id="301" r:id="rId45"/>
    <p:sldId id="314" r:id="rId46"/>
    <p:sldId id="308" r:id="rId47"/>
    <p:sldId id="309" r:id="rId48"/>
    <p:sldId id="311" r:id="rId4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480"/>
    <p:restoredTop sz="96654"/>
  </p:normalViewPr>
  <p:slideViewPr>
    <p:cSldViewPr snapToGrid="0">
      <p:cViewPr varScale="1">
        <p:scale>
          <a:sx n="144" d="100"/>
          <a:sy n="144" d="100"/>
        </p:scale>
        <p:origin x="54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/>
              <a:pPr/>
              <a:t>10/4/23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/>
              <a:t>10/4/23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/>
              <a:t>10/4/23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/>
              <a:t>10/4/23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/>
              <a:pPr/>
              <a:t>10/4/23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/>
              <a:t>10/4/23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/>
              <a:t>10/4/23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/>
              <a:t>10/4/23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/>
              <a:t>10/4/23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/>
              <a:pPr/>
              <a:t>10/4/23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/>
              <a:pPr/>
              <a:t>10/4/23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/>
              <a:pPr/>
              <a:t>10/4/23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.png"/><Relationship Id="rId7" Type="http://schemas.openxmlformats.org/officeDocument/2006/relationships/slide" Target="slide10.xml"/><Relationship Id="rId2" Type="http://schemas.openxmlformats.org/officeDocument/2006/relationships/hyperlink" Target="https://www.youtube.com/watch?v=AsNTP8Kwu80&amp;t=589s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watch?v=bCz4OMemCcA" TargetMode="External"/><Relationship Id="rId5" Type="http://schemas.openxmlformats.org/officeDocument/2006/relationships/hyperlink" Target="https://www.youtube.com/playlist?list=PLZYkt7161wELcsaukVK5pgK8TBT-lM9fn" TargetMode="External"/><Relationship Id="rId4" Type="http://schemas.openxmlformats.org/officeDocument/2006/relationships/hyperlink" Target="https://www.youtube.com/watch?v=S8tpSG6Q2H0" TargetMode="External"/><Relationship Id="rId9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32.png"/><Relationship Id="rId4" Type="http://schemas.openxmlformats.org/officeDocument/2006/relationships/hyperlink" Target="https://github.com/ShalevBenDavid/Traffic-Classification-Research.git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shrezaei/MultitaskTrafficClassification" TargetMode="External"/><Relationship Id="rId5" Type="http://schemas.openxmlformats.org/officeDocument/2006/relationships/image" Target="../media/image1.png"/><Relationship Id="rId4" Type="http://schemas.openxmlformats.org/officeDocument/2006/relationships/hyperlink" Target="https://www.eng.tau.ac.il/~shavitt/pub/FewShots-IMC22.pdf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4322B-04F4-F889-0C2F-A58F9A83626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e-IL" dirty="0"/>
              <a:t>דו״ח תוצאות</a:t>
            </a:r>
            <a:endParaRPr lang="en-I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9336C6-DC49-DEC6-69D7-8658F0BB1F1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0" indent="0" algn="ctr" defTabSz="914400" rtl="1" eaLnBrk="1" latinLnBrk="0" hangingPunct="1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</a:pPr>
            <a:r>
              <a:rPr lang="he-IL" dirty="0"/>
              <a:t>מגישים: שליו,</a:t>
            </a:r>
            <a:r>
              <a:rPr lang="en-US" dirty="0"/>
              <a:t> </a:t>
            </a:r>
            <a:r>
              <a:rPr lang="he-IL" dirty="0"/>
              <a:t>עמית</a:t>
            </a:r>
            <a:r>
              <a:rPr lang="en-US" dirty="0"/>
              <a:t>,</a:t>
            </a:r>
            <a:r>
              <a:rPr lang="he-IL" dirty="0"/>
              <a:t> מוחמד</a:t>
            </a:r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4709845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93A75-F45A-C906-E2E9-3A2CF46797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1915510"/>
            <a:ext cx="9601200" cy="3026979"/>
          </a:xfrm>
        </p:spPr>
        <p:txBody>
          <a:bodyPr>
            <a:normAutofit/>
          </a:bodyPr>
          <a:lstStyle/>
          <a:p>
            <a:pPr algn="ctr"/>
            <a:r>
              <a:rPr lang="he-IL" sz="9600" b="1" dirty="0">
                <a:solidFill>
                  <a:schemeClr val="accent3">
                    <a:lumMod val="50000"/>
                  </a:schemeClr>
                </a:solidFill>
              </a:rPr>
              <a:t>הקוד</a:t>
            </a:r>
            <a:endParaRPr lang="en-IL" sz="5400" b="1">
              <a:solidFill>
                <a:schemeClr val="accent3">
                  <a:lumMod val="50000"/>
                </a:schemeClr>
              </a:solidFill>
            </a:endParaRPr>
          </a:p>
        </p:txBody>
      </p:sp>
      <p:pic>
        <p:nvPicPr>
          <p:cNvPr id="1026" name="Picture 2" descr="coding logo design template 4908595 Vector Art at Vecteezy">
            <a:extLst>
              <a:ext uri="{FF2B5EF4-FFF2-40B4-BE49-F238E27FC236}">
                <a16:creationId xmlns:a16="http://schemas.microsoft.com/office/drawing/2014/main" id="{D9ADBD45-DE7D-B239-0228-72113DF448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8646" y1="43490" x2="28646" y2="43490"/>
                        <a14:foregroundMark x1="49531" y1="42604" x2="49531" y2="4260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820" t="18461" r="11795" b="35385"/>
          <a:stretch/>
        </p:blipFill>
        <p:spPr bwMode="auto">
          <a:xfrm>
            <a:off x="5377899" y="5516217"/>
            <a:ext cx="1436202" cy="1013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87874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0C9C846-5677-645C-26E2-CF7BA74BB3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0441" y="1295512"/>
            <a:ext cx="7230968" cy="52128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BD33DE0-E028-785E-E6FE-6C1962F75C7E}"/>
              </a:ext>
            </a:extLst>
          </p:cNvPr>
          <p:cNvSpPr txBox="1"/>
          <p:nvPr/>
        </p:nvSpPr>
        <p:spPr>
          <a:xfrm>
            <a:off x="4771697" y="447295"/>
            <a:ext cx="28272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e-IL" sz="2400" dirty="0"/>
              <a:t>סינון על פי כמות פקטות</a:t>
            </a:r>
            <a:endParaRPr lang="en-IL" sz="2400" dirty="0"/>
          </a:p>
        </p:txBody>
      </p:sp>
      <p:sp>
        <p:nvSpPr>
          <p:cNvPr id="3" name="Right Brace 2">
            <a:extLst>
              <a:ext uri="{FF2B5EF4-FFF2-40B4-BE49-F238E27FC236}">
                <a16:creationId xmlns:a16="http://schemas.microsoft.com/office/drawing/2014/main" id="{F7431B57-9869-5FD9-A3E4-64699ABFEA59}"/>
              </a:ext>
            </a:extLst>
          </p:cNvPr>
          <p:cNvSpPr/>
          <p:nvPr/>
        </p:nvSpPr>
        <p:spPr>
          <a:xfrm>
            <a:off x="9819982" y="2066084"/>
            <a:ext cx="457200" cy="1113183"/>
          </a:xfrm>
          <a:prstGeom prst="rightBrac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1" eaLnBrk="1" latinLnBrk="0" hangingPunct="1"/>
            <a:endParaRPr lang="en-IL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7556FD9-002F-304A-9C98-C3FED3C3C8FB}"/>
              </a:ext>
            </a:extLst>
          </p:cNvPr>
          <p:cNvSpPr/>
          <p:nvPr/>
        </p:nvSpPr>
        <p:spPr>
          <a:xfrm>
            <a:off x="10277183" y="2398547"/>
            <a:ext cx="1632457" cy="4308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1" eaLnBrk="1" latinLnBrk="0" hangingPunct="1"/>
            <a:r>
              <a:rPr lang="he-IL" sz="11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מעבר על כל ה-</a:t>
            </a:r>
            <a:r>
              <a:rPr lang="en-US" sz="11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sessions</a:t>
            </a:r>
            <a:r>
              <a:rPr lang="he-IL" sz="11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בדאטה של ה-</a:t>
            </a:r>
            <a:r>
              <a:rPr lang="en-US" sz="11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QUIC</a:t>
            </a:r>
            <a:endParaRPr lang="en-US" sz="11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494EB1D8-B901-B5BD-39DB-8A458249DF77}"/>
              </a:ext>
            </a:extLst>
          </p:cNvPr>
          <p:cNvSpPr/>
          <p:nvPr/>
        </p:nvSpPr>
        <p:spPr>
          <a:xfrm>
            <a:off x="9819983" y="3429000"/>
            <a:ext cx="457200" cy="380065"/>
          </a:xfrm>
          <a:prstGeom prst="rightBrac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1" eaLnBrk="1" latinLnBrk="0" hangingPunct="1"/>
            <a:endParaRPr lang="en-IL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FA58DA1-2E17-A898-D9EC-1CE946DB7E24}"/>
              </a:ext>
            </a:extLst>
          </p:cNvPr>
          <p:cNvSpPr/>
          <p:nvPr/>
        </p:nvSpPr>
        <p:spPr>
          <a:xfrm>
            <a:off x="10227813" y="3403588"/>
            <a:ext cx="1983505" cy="4308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1" eaLnBrk="1" latinLnBrk="0" hangingPunct="1"/>
            <a:r>
              <a:rPr lang="he-IL" sz="11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המרת כל </a:t>
            </a:r>
            <a:r>
              <a:rPr lang="en-US" sz="1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session</a:t>
            </a:r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ל-</a:t>
            </a:r>
            <a:r>
              <a:rPr lang="en-US" sz="1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Pandas DF</a:t>
            </a:r>
            <a:endParaRPr lang="en-US" sz="11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0" algn="ctr" defTabSz="457200" rtl="1" eaLnBrk="1" latinLnBrk="0" hangingPunct="1"/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ולקיחת 150 שורות (פקטות) בלבד</a:t>
            </a:r>
            <a:r>
              <a:rPr lang="he-IL" sz="11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endParaRPr lang="en-US" sz="11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146808A4-4D4B-F5B5-88FD-FE73E69A1FBA}"/>
              </a:ext>
            </a:extLst>
          </p:cNvPr>
          <p:cNvSpPr/>
          <p:nvPr/>
        </p:nvSpPr>
        <p:spPr>
          <a:xfrm>
            <a:off x="9819982" y="3951648"/>
            <a:ext cx="457200" cy="1158894"/>
          </a:xfrm>
          <a:prstGeom prst="rightBrac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1" eaLnBrk="1" latinLnBrk="0" hangingPunct="1"/>
            <a:endParaRPr lang="en-IL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C8422F1-FC77-3130-723D-9F58DB280955}"/>
              </a:ext>
            </a:extLst>
          </p:cNvPr>
          <p:cNvSpPr/>
          <p:nvPr/>
        </p:nvSpPr>
        <p:spPr>
          <a:xfrm>
            <a:off x="10179009" y="4408629"/>
            <a:ext cx="1828801" cy="2616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1" eaLnBrk="1" latinLnBrk="0" hangingPunct="1"/>
            <a:r>
              <a:rPr lang="he-IL" sz="110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שמירת העמודות כפיצ׳רים</a:t>
            </a:r>
            <a:endParaRPr lang="en-US" sz="11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Right Brace 12">
            <a:extLst>
              <a:ext uri="{FF2B5EF4-FFF2-40B4-BE49-F238E27FC236}">
                <a16:creationId xmlns:a16="http://schemas.microsoft.com/office/drawing/2014/main" id="{6D589846-9854-3673-226F-4D9BE0AA3969}"/>
              </a:ext>
            </a:extLst>
          </p:cNvPr>
          <p:cNvSpPr/>
          <p:nvPr/>
        </p:nvSpPr>
        <p:spPr>
          <a:xfrm>
            <a:off x="9819982" y="5253125"/>
            <a:ext cx="457200" cy="783037"/>
          </a:xfrm>
          <a:prstGeom prst="rightBrac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1" eaLnBrk="1" latinLnBrk="0" hangingPunct="1"/>
            <a:endParaRPr lang="en-IL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6421EC1-4B6B-BCFB-2D68-D79DE6D5CD24}"/>
              </a:ext>
            </a:extLst>
          </p:cNvPr>
          <p:cNvSpPr/>
          <p:nvPr/>
        </p:nvSpPr>
        <p:spPr>
          <a:xfrm>
            <a:off x="10179010" y="5429199"/>
            <a:ext cx="1828801" cy="4308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1" eaLnBrk="1" latinLnBrk="0" hangingPunct="1"/>
            <a:r>
              <a:rPr lang="he-IL" sz="11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הוספת ה-</a:t>
            </a:r>
            <a:r>
              <a:rPr lang="en-US" sz="1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session</a:t>
            </a:r>
            <a:r>
              <a:rPr lang="he-IL" sz="11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לאוסף</a:t>
            </a:r>
            <a:br>
              <a:rPr lang="en-US" sz="11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he-IL" sz="11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(בתנאי שיש בו פקטות)</a:t>
            </a:r>
            <a:endParaRPr lang="en-US" sz="11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A45D147-3FEB-AE55-0F2B-312088008FD8}"/>
              </a:ext>
            </a:extLst>
          </p:cNvPr>
          <p:cNvSpPr/>
          <p:nvPr/>
        </p:nvSpPr>
        <p:spPr>
          <a:xfrm>
            <a:off x="8268238" y="3490175"/>
            <a:ext cx="907960" cy="335568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1" eaLnBrk="1" latinLnBrk="0" hangingPunct="1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1231220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1320BCF-F6BF-B106-7766-03C26D74EF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8607" y="923723"/>
            <a:ext cx="6894786" cy="568321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F3C8510-542C-6388-C666-4B1B51CD1C2F}"/>
              </a:ext>
            </a:extLst>
          </p:cNvPr>
          <p:cNvSpPr txBox="1"/>
          <p:nvPr/>
        </p:nvSpPr>
        <p:spPr>
          <a:xfrm>
            <a:off x="4682359" y="251061"/>
            <a:ext cx="28272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e-IL" sz="2400" dirty="0"/>
              <a:t>סינון על פי טווח זמנים</a:t>
            </a:r>
            <a:endParaRPr lang="en-IL" sz="2400"/>
          </a:p>
        </p:txBody>
      </p:sp>
      <p:sp>
        <p:nvSpPr>
          <p:cNvPr id="2" name="Right Brace 1">
            <a:extLst>
              <a:ext uri="{FF2B5EF4-FFF2-40B4-BE49-F238E27FC236}">
                <a16:creationId xmlns:a16="http://schemas.microsoft.com/office/drawing/2014/main" id="{8834C0D9-9730-4EE0-A55F-C0C0A45FC070}"/>
              </a:ext>
            </a:extLst>
          </p:cNvPr>
          <p:cNvSpPr/>
          <p:nvPr/>
        </p:nvSpPr>
        <p:spPr>
          <a:xfrm>
            <a:off x="9634858" y="1589250"/>
            <a:ext cx="457200" cy="809297"/>
          </a:xfrm>
          <a:prstGeom prst="rightBrac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1" eaLnBrk="1" latinLnBrk="0" hangingPunct="1"/>
            <a:endParaRPr lang="en-IL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1B15768-6478-DEAE-D16B-7A3DD19DDBCF}"/>
              </a:ext>
            </a:extLst>
          </p:cNvPr>
          <p:cNvSpPr/>
          <p:nvPr/>
        </p:nvSpPr>
        <p:spPr>
          <a:xfrm>
            <a:off x="10179009" y="1778454"/>
            <a:ext cx="1632457" cy="4308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1" eaLnBrk="1" latinLnBrk="0" hangingPunct="1"/>
            <a:r>
              <a:rPr lang="he-IL" sz="11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מעבר על כל ה-</a:t>
            </a:r>
            <a:r>
              <a:rPr lang="en-US" sz="1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sessions</a:t>
            </a:r>
            <a:r>
              <a:rPr lang="he-IL" sz="11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בדאטה של ה-</a:t>
            </a:r>
            <a:r>
              <a:rPr lang="en-US" sz="1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QUIC</a:t>
            </a:r>
            <a:endParaRPr lang="en-US" sz="11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8950E9C-9BAD-C106-B32B-774EB969CAAB}"/>
              </a:ext>
            </a:extLst>
          </p:cNvPr>
          <p:cNvSpPr/>
          <p:nvPr/>
        </p:nvSpPr>
        <p:spPr>
          <a:xfrm>
            <a:off x="10080835" y="2405744"/>
            <a:ext cx="2044623" cy="4308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1" eaLnBrk="1" latinLnBrk="0" hangingPunct="1"/>
            <a:r>
              <a:rPr lang="he-IL" sz="11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המרת כל </a:t>
            </a:r>
            <a:r>
              <a:rPr lang="en-US" sz="1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session</a:t>
            </a:r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ל-</a:t>
            </a:r>
            <a:r>
              <a:rPr lang="en-US" sz="1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Pandas DF</a:t>
            </a:r>
            <a:endParaRPr lang="he-IL" sz="11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0" algn="ctr" defTabSz="457200" rtl="1" eaLnBrk="1" latinLnBrk="0" hangingPunct="1"/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(הפרדת הפיצ׳רים ב-</a:t>
            </a:r>
            <a:r>
              <a:rPr lang="en-US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\t</a:t>
            </a:r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</a:t>
            </a:r>
            <a:endParaRPr lang="en-US" sz="11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80EEDCC3-240E-B3B2-0920-0F057C79D615}"/>
              </a:ext>
            </a:extLst>
          </p:cNvPr>
          <p:cNvSpPr/>
          <p:nvPr/>
        </p:nvSpPr>
        <p:spPr>
          <a:xfrm>
            <a:off x="9634858" y="2836631"/>
            <a:ext cx="457200" cy="905116"/>
          </a:xfrm>
          <a:prstGeom prst="rightBrac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1" eaLnBrk="1" latinLnBrk="0" hangingPunct="1"/>
            <a:endParaRPr lang="en-IL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D35FADE-D404-89C1-A0C1-5F84E9DA980F}"/>
              </a:ext>
            </a:extLst>
          </p:cNvPr>
          <p:cNvSpPr/>
          <p:nvPr/>
        </p:nvSpPr>
        <p:spPr>
          <a:xfrm>
            <a:off x="10048582" y="3166648"/>
            <a:ext cx="1828801" cy="2616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1" eaLnBrk="1" latinLnBrk="0" hangingPunct="1"/>
            <a:r>
              <a:rPr lang="he-IL" sz="110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שמירת העמודות כפיצ׳רים</a:t>
            </a:r>
            <a:endParaRPr lang="en-US" sz="11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BDE08D63-BF88-C053-A739-F34E231A29E1}"/>
              </a:ext>
            </a:extLst>
          </p:cNvPr>
          <p:cNvSpPr/>
          <p:nvPr/>
        </p:nvSpPr>
        <p:spPr>
          <a:xfrm>
            <a:off x="9623636" y="4037211"/>
            <a:ext cx="457200" cy="422244"/>
          </a:xfrm>
          <a:prstGeom prst="rightBrac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en-IL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D91D83E-EA0D-C124-AAD7-CC4BF42AE8D5}"/>
              </a:ext>
            </a:extLst>
          </p:cNvPr>
          <p:cNvSpPr/>
          <p:nvPr/>
        </p:nvSpPr>
        <p:spPr>
          <a:xfrm>
            <a:off x="4411014" y="4636394"/>
            <a:ext cx="2163651" cy="34773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1" eaLnBrk="1" latinLnBrk="0" hangingPunct="1"/>
            <a:endParaRPr lang="en-IL"/>
          </a:p>
        </p:txBody>
      </p:sp>
      <p:sp>
        <p:nvSpPr>
          <p:cNvPr id="14" name="Right Brace 13">
            <a:extLst>
              <a:ext uri="{FF2B5EF4-FFF2-40B4-BE49-F238E27FC236}">
                <a16:creationId xmlns:a16="http://schemas.microsoft.com/office/drawing/2014/main" id="{6AEB0CA7-EB19-503B-8ECE-2A83A94937AD}"/>
              </a:ext>
            </a:extLst>
          </p:cNvPr>
          <p:cNvSpPr/>
          <p:nvPr/>
        </p:nvSpPr>
        <p:spPr>
          <a:xfrm>
            <a:off x="9634858" y="4599137"/>
            <a:ext cx="457200" cy="1060898"/>
          </a:xfrm>
          <a:prstGeom prst="rightBrac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en-IL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FB76E8F-CCA5-EE34-1AE6-BFAAA211E5E6}"/>
              </a:ext>
            </a:extLst>
          </p:cNvPr>
          <p:cNvSpPr/>
          <p:nvPr/>
        </p:nvSpPr>
        <p:spPr>
          <a:xfrm>
            <a:off x="10244458" y="4269928"/>
            <a:ext cx="1828801" cy="2616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1" eaLnBrk="1" latinLnBrk="0" hangingPunct="1"/>
            <a:r>
              <a:rPr lang="he-IL" sz="11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המרת העמודות ל</a:t>
            </a:r>
            <a:r>
              <a:rPr lang="en-US" sz="1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 Frame</a:t>
            </a:r>
            <a:r>
              <a:rPr lang="en-US" sz="11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</a:t>
            </a:r>
            <a:endParaRPr lang="en-US" sz="11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9316945-2881-EF83-13BD-119391136F7C}"/>
              </a:ext>
            </a:extLst>
          </p:cNvPr>
          <p:cNvSpPr/>
          <p:nvPr/>
        </p:nvSpPr>
        <p:spPr>
          <a:xfrm>
            <a:off x="10244458" y="4984124"/>
            <a:ext cx="1828801" cy="4308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1" eaLnBrk="1" latinLnBrk="0" hangingPunct="1"/>
            <a:r>
              <a:rPr lang="he-IL" sz="11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הוסף פקטה ל-</a:t>
            </a:r>
            <a:r>
              <a:rPr lang="en-US" sz="1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session</a:t>
            </a:r>
            <a:r>
              <a:rPr lang="he-IL" sz="11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רק אם לא עברו יותר מ-2 שניות</a:t>
            </a:r>
            <a:endParaRPr lang="en-US" sz="11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Right Brace 17">
            <a:extLst>
              <a:ext uri="{FF2B5EF4-FFF2-40B4-BE49-F238E27FC236}">
                <a16:creationId xmlns:a16="http://schemas.microsoft.com/office/drawing/2014/main" id="{3E07AA22-19D3-24CB-85CF-5761C795D764}"/>
              </a:ext>
            </a:extLst>
          </p:cNvPr>
          <p:cNvSpPr/>
          <p:nvPr/>
        </p:nvSpPr>
        <p:spPr>
          <a:xfrm>
            <a:off x="9634858" y="5823348"/>
            <a:ext cx="457200" cy="421098"/>
          </a:xfrm>
          <a:prstGeom prst="rightBrac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1" eaLnBrk="1" latinLnBrk="0" hangingPunct="1"/>
            <a:endParaRPr lang="en-IL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EAC0C34-B64D-984F-0326-479024F9C74E}"/>
              </a:ext>
            </a:extLst>
          </p:cNvPr>
          <p:cNvSpPr/>
          <p:nvPr/>
        </p:nvSpPr>
        <p:spPr>
          <a:xfrm>
            <a:off x="10179009" y="5823348"/>
            <a:ext cx="1828801" cy="4308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1" eaLnBrk="1" latinLnBrk="0" hangingPunct="1"/>
            <a:r>
              <a:rPr lang="he-IL" sz="11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הוספת ה-</a:t>
            </a:r>
            <a:r>
              <a:rPr lang="en-US" sz="1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session</a:t>
            </a:r>
            <a:r>
              <a:rPr lang="he-IL" sz="11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לאוסף</a:t>
            </a:r>
            <a:br>
              <a:rPr lang="en-US" sz="11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he-IL" sz="11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(בתנאי שיש בו פקטות)</a:t>
            </a:r>
            <a:endParaRPr lang="en-US" sz="11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D1B7DE5-5F5C-26C9-C537-6C0EB3CEB234}"/>
              </a:ext>
            </a:extLst>
          </p:cNvPr>
          <p:cNvCxnSpPr>
            <a:cxnSpLocks/>
          </p:cNvCxnSpPr>
          <p:nvPr/>
        </p:nvCxnSpPr>
        <p:spPr>
          <a:xfrm flipV="1">
            <a:off x="8147544" y="2550017"/>
            <a:ext cx="1944514" cy="0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39582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C82AE79-9B8C-5EAB-2C57-CA7A066FC2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4957" y="1524398"/>
            <a:ext cx="7102086" cy="314419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C688A63-C108-D2CA-F9D5-5DC74349727E}"/>
              </a:ext>
            </a:extLst>
          </p:cNvPr>
          <p:cNvSpPr/>
          <p:nvPr/>
        </p:nvSpPr>
        <p:spPr>
          <a:xfrm>
            <a:off x="10013324" y="2142317"/>
            <a:ext cx="2044623" cy="2616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 rtl="1"/>
            <a:r>
              <a:rPr lang="he-IL" sz="11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חבר את כל </a:t>
            </a:r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ה</a:t>
            </a:r>
            <a:r>
              <a:rPr lang="en-US" sz="1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DF’s-</a:t>
            </a:r>
            <a:r>
              <a:rPr lang="he-IL" sz="1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ל</a:t>
            </a:r>
            <a:r>
              <a:rPr lang="en-US" sz="1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DF</a:t>
            </a:r>
            <a:r>
              <a:rPr lang="en-US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</a:t>
            </a:r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אחד</a:t>
            </a:r>
            <a:endParaRPr lang="en-US" sz="11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37633E81-1A52-0195-FCCF-C464CFA038FC}"/>
              </a:ext>
            </a:extLst>
          </p:cNvPr>
          <p:cNvCxnSpPr>
            <a:cxnSpLocks/>
          </p:cNvCxnSpPr>
          <p:nvPr/>
        </p:nvCxnSpPr>
        <p:spPr>
          <a:xfrm>
            <a:off x="6826103" y="2266683"/>
            <a:ext cx="3187221" cy="0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2" name="Right Brace 11">
            <a:extLst>
              <a:ext uri="{FF2B5EF4-FFF2-40B4-BE49-F238E27FC236}">
                <a16:creationId xmlns:a16="http://schemas.microsoft.com/office/drawing/2014/main" id="{75F8BF4F-F393-7CF3-8A47-A1DDEB9F5FEA}"/>
              </a:ext>
            </a:extLst>
          </p:cNvPr>
          <p:cNvSpPr/>
          <p:nvPr/>
        </p:nvSpPr>
        <p:spPr>
          <a:xfrm>
            <a:off x="9723391" y="2416462"/>
            <a:ext cx="457200" cy="1060821"/>
          </a:xfrm>
          <a:prstGeom prst="rightBrac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1" eaLnBrk="1" latinLnBrk="0" hangingPunct="1"/>
            <a:endParaRPr lang="en-IL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72FF90E-685F-F93B-FC77-164A13B54321}"/>
              </a:ext>
            </a:extLst>
          </p:cNvPr>
          <p:cNvSpPr/>
          <p:nvPr/>
        </p:nvSpPr>
        <p:spPr>
          <a:xfrm>
            <a:off x="10074442" y="2816067"/>
            <a:ext cx="1983505" cy="2616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1" eaLnBrk="1" latinLnBrk="0" hangingPunct="1"/>
            <a:r>
              <a:rPr lang="he-IL" sz="11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נרמל את ה</a:t>
            </a:r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פיצ׳רים לטווח (1</a:t>
            </a:r>
            <a:r>
              <a:rPr lang="en-US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</a:t>
            </a:r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0)</a:t>
            </a:r>
            <a:endParaRPr lang="en-US" sz="11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ight Brace 13">
            <a:extLst>
              <a:ext uri="{FF2B5EF4-FFF2-40B4-BE49-F238E27FC236}">
                <a16:creationId xmlns:a16="http://schemas.microsoft.com/office/drawing/2014/main" id="{C7EE1041-F3CB-0338-0B24-AAEEFE9EE4FB}"/>
              </a:ext>
            </a:extLst>
          </p:cNvPr>
          <p:cNvSpPr/>
          <p:nvPr/>
        </p:nvSpPr>
        <p:spPr>
          <a:xfrm>
            <a:off x="9723391" y="3607772"/>
            <a:ext cx="457200" cy="674862"/>
          </a:xfrm>
          <a:prstGeom prst="rightBrac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en-IL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34A8D6F-FAE2-6CE7-7CA3-44EEEE47A56F}"/>
              </a:ext>
            </a:extLst>
          </p:cNvPr>
          <p:cNvSpPr/>
          <p:nvPr/>
        </p:nvSpPr>
        <p:spPr>
          <a:xfrm>
            <a:off x="10180591" y="3780324"/>
            <a:ext cx="1983505" cy="2616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1" eaLnBrk="1" latinLnBrk="0" hangingPunct="1"/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יצירת רשימה של סדרות זמן</a:t>
            </a:r>
            <a:endParaRPr lang="en-US" sz="11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518877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58F2000-BE30-AF72-E037-F0DAE33921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947645"/>
            <a:ext cx="7772400" cy="4962709"/>
          </a:xfrm>
          <a:prstGeom prst="rect">
            <a:avLst/>
          </a:prstGeom>
        </p:spPr>
      </p:pic>
      <p:sp>
        <p:nvSpPr>
          <p:cNvPr id="2" name="Right Brace 1">
            <a:extLst>
              <a:ext uri="{FF2B5EF4-FFF2-40B4-BE49-F238E27FC236}">
                <a16:creationId xmlns:a16="http://schemas.microsoft.com/office/drawing/2014/main" id="{7F4A79EB-5066-49C4-DA2B-254983B36DF9}"/>
              </a:ext>
            </a:extLst>
          </p:cNvPr>
          <p:cNvSpPr/>
          <p:nvPr/>
        </p:nvSpPr>
        <p:spPr>
          <a:xfrm>
            <a:off x="10155652" y="2754138"/>
            <a:ext cx="457200" cy="674862"/>
          </a:xfrm>
          <a:prstGeom prst="rightBrac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en-IL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D539270-B81D-D953-16E4-48CDE4C018E5}"/>
              </a:ext>
            </a:extLst>
          </p:cNvPr>
          <p:cNvSpPr/>
          <p:nvPr/>
        </p:nvSpPr>
        <p:spPr>
          <a:xfrm>
            <a:off x="10313594" y="2876125"/>
            <a:ext cx="1983505" cy="4308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1" eaLnBrk="1" latinLnBrk="0" hangingPunct="1"/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פיצול הדאטה ל</a:t>
            </a:r>
            <a:r>
              <a:rPr lang="en-US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</a:t>
            </a:r>
          </a:p>
          <a:p>
            <a:pPr marL="0" algn="ctr" defTabSz="457200" rtl="1" eaLnBrk="1" latinLnBrk="0" hangingPunct="1"/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70% </a:t>
            </a:r>
            <a:r>
              <a:rPr lang="en-US" sz="1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Train</a:t>
            </a:r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30% </a:t>
            </a:r>
            <a:r>
              <a:rPr lang="en-US" sz="1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Test</a:t>
            </a:r>
            <a:endParaRPr lang="en-US" sz="11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755F49F7-6697-AB0F-6EF9-47F43F5F3627}"/>
              </a:ext>
            </a:extLst>
          </p:cNvPr>
          <p:cNvSpPr/>
          <p:nvPr/>
        </p:nvSpPr>
        <p:spPr>
          <a:xfrm>
            <a:off x="10155652" y="4254088"/>
            <a:ext cx="396510" cy="430888"/>
          </a:xfrm>
          <a:prstGeom prst="rightBrac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en-IL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AE81E1D-06D6-7973-6E03-5EE5735BBAFB}"/>
              </a:ext>
            </a:extLst>
          </p:cNvPr>
          <p:cNvSpPr/>
          <p:nvPr/>
        </p:nvSpPr>
        <p:spPr>
          <a:xfrm>
            <a:off x="10297005" y="4338727"/>
            <a:ext cx="1983505" cy="2616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1" eaLnBrk="1" latinLnBrk="0" hangingPunct="1"/>
            <a:r>
              <a:rPr lang="he-IL" sz="11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קידוד ה-</a:t>
            </a:r>
            <a:r>
              <a:rPr lang="en-US" sz="1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Labels</a:t>
            </a:r>
            <a:endParaRPr lang="en-US" sz="11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CB9E38EC-CF39-C818-0847-75DAEC928250}"/>
              </a:ext>
            </a:extLst>
          </p:cNvPr>
          <p:cNvSpPr/>
          <p:nvPr/>
        </p:nvSpPr>
        <p:spPr>
          <a:xfrm>
            <a:off x="10155652" y="4909898"/>
            <a:ext cx="396510" cy="430888"/>
          </a:xfrm>
          <a:prstGeom prst="rightBrac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en-IL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06CC469-B05C-DF76-A9BE-D5E0C1166774}"/>
              </a:ext>
            </a:extLst>
          </p:cNvPr>
          <p:cNvSpPr/>
          <p:nvPr/>
        </p:nvSpPr>
        <p:spPr>
          <a:xfrm>
            <a:off x="10384252" y="4994537"/>
            <a:ext cx="1983505" cy="2616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1" eaLnBrk="1" latinLnBrk="0" hangingPunct="1"/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המרת</a:t>
            </a:r>
            <a:r>
              <a:rPr lang="he-IL" sz="11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ה-</a:t>
            </a:r>
            <a:r>
              <a:rPr lang="en-US" sz="1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Labels</a:t>
            </a:r>
            <a:r>
              <a:rPr lang="he-IL" sz="1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לערכים נומריים</a:t>
            </a:r>
            <a:endParaRPr lang="en-US" sz="11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401931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93A75-F45A-C906-E2E9-3A2CF46797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1915510"/>
            <a:ext cx="9601200" cy="3026979"/>
          </a:xfrm>
        </p:spPr>
        <p:txBody>
          <a:bodyPr>
            <a:normAutofit/>
          </a:bodyPr>
          <a:lstStyle/>
          <a:p>
            <a:pPr algn="ctr"/>
            <a:r>
              <a:rPr lang="en-IL" sz="11500" b="1">
                <a:solidFill>
                  <a:schemeClr val="accent3">
                    <a:lumMod val="50000"/>
                  </a:schemeClr>
                </a:solidFill>
              </a:rPr>
              <a:t>CNN</a:t>
            </a:r>
          </a:p>
        </p:txBody>
      </p:sp>
      <p:pic>
        <p:nvPicPr>
          <p:cNvPr id="1026" name="Picture 2" descr="coding logo design template 4908595 Vector Art at Vecteezy">
            <a:extLst>
              <a:ext uri="{FF2B5EF4-FFF2-40B4-BE49-F238E27FC236}">
                <a16:creationId xmlns:a16="http://schemas.microsoft.com/office/drawing/2014/main" id="{D9ADBD45-DE7D-B239-0228-72113DF448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8646" y1="43490" x2="28646" y2="43490"/>
                        <a14:foregroundMark x1="49531" y1="42604" x2="49531" y2="4260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820" t="18461" r="11795" b="35385"/>
          <a:stretch/>
        </p:blipFill>
        <p:spPr bwMode="auto">
          <a:xfrm>
            <a:off x="5377899" y="5516217"/>
            <a:ext cx="1436202" cy="1013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46837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9AA117A-0BEE-C7D1-C167-C01300950D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1" y="479185"/>
            <a:ext cx="7768673" cy="5896800"/>
          </a:xfrm>
          <a:prstGeom prst="rect">
            <a:avLst/>
          </a:prstGeom>
        </p:spPr>
      </p:pic>
      <p:sp>
        <p:nvSpPr>
          <p:cNvPr id="2" name="Right Brace 1">
            <a:extLst>
              <a:ext uri="{FF2B5EF4-FFF2-40B4-BE49-F238E27FC236}">
                <a16:creationId xmlns:a16="http://schemas.microsoft.com/office/drawing/2014/main" id="{202BB2F7-83BF-E999-D392-F4D56F637B13}"/>
              </a:ext>
            </a:extLst>
          </p:cNvPr>
          <p:cNvSpPr/>
          <p:nvPr/>
        </p:nvSpPr>
        <p:spPr>
          <a:xfrm>
            <a:off x="10078278" y="1505910"/>
            <a:ext cx="457200" cy="461913"/>
          </a:xfrm>
          <a:prstGeom prst="rightBrac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1" eaLnBrk="1" latinLnBrk="0" hangingPunct="1"/>
            <a:endParaRPr lang="en-IL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F0E73CB-ED3B-6B38-C5AA-9E965BE9007A}"/>
              </a:ext>
            </a:extLst>
          </p:cNvPr>
          <p:cNvSpPr/>
          <p:nvPr/>
        </p:nvSpPr>
        <p:spPr>
          <a:xfrm>
            <a:off x="10134945" y="1619954"/>
            <a:ext cx="1983505" cy="2616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1" eaLnBrk="1" latinLnBrk="0" hangingPunct="1"/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הוספת שכבות למודל</a:t>
            </a:r>
            <a:endParaRPr lang="en-US" sz="11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AA0A16C-D90F-83DD-6B76-F00D0D3D6683}"/>
              </a:ext>
            </a:extLst>
          </p:cNvPr>
          <p:cNvSpPr/>
          <p:nvPr/>
        </p:nvSpPr>
        <p:spPr>
          <a:xfrm>
            <a:off x="10134945" y="1135098"/>
            <a:ext cx="2044623" cy="2616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0" eaLnBrk="1" latinLnBrk="0" hangingPunct="1"/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אתחול מודל סדרתי בעל שכבות</a:t>
            </a:r>
            <a:endParaRPr lang="en-US" sz="11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F2EF858-CF07-ED7F-A13C-1957D66C5B55}"/>
              </a:ext>
            </a:extLst>
          </p:cNvPr>
          <p:cNvCxnSpPr>
            <a:cxnSpLocks/>
          </p:cNvCxnSpPr>
          <p:nvPr/>
        </p:nvCxnSpPr>
        <p:spPr>
          <a:xfrm>
            <a:off x="4410895" y="1263249"/>
            <a:ext cx="5895983" cy="3528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C53F424-19E9-4E8C-A75D-178D0A5848C7}"/>
              </a:ext>
            </a:extLst>
          </p:cNvPr>
          <p:cNvCxnSpPr>
            <a:cxnSpLocks/>
          </p:cNvCxnSpPr>
          <p:nvPr/>
        </p:nvCxnSpPr>
        <p:spPr>
          <a:xfrm>
            <a:off x="4410894" y="2101282"/>
            <a:ext cx="5895983" cy="3528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C9058E02-EF09-D3A3-661A-B76ADD089DC3}"/>
              </a:ext>
            </a:extLst>
          </p:cNvPr>
          <p:cNvSpPr/>
          <p:nvPr/>
        </p:nvSpPr>
        <p:spPr>
          <a:xfrm>
            <a:off x="10078278" y="1885838"/>
            <a:ext cx="2187084" cy="4308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0" eaLnBrk="1" latinLnBrk="0" hangingPunct="1"/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הוספת שכבה להמרת התוצאות של השכבות הקודמות לווקטור חד ממדי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AD1E22B-F6E0-12FF-D434-DF7E521E0BC1}"/>
              </a:ext>
            </a:extLst>
          </p:cNvPr>
          <p:cNvCxnSpPr>
            <a:cxnSpLocks/>
          </p:cNvCxnSpPr>
          <p:nvPr/>
        </p:nvCxnSpPr>
        <p:spPr>
          <a:xfrm>
            <a:off x="5795746" y="2422699"/>
            <a:ext cx="4511131" cy="27485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CFE198FB-9730-53AE-4305-D7FB67EBD19E}"/>
              </a:ext>
            </a:extLst>
          </p:cNvPr>
          <p:cNvSpPr/>
          <p:nvPr/>
        </p:nvSpPr>
        <p:spPr>
          <a:xfrm>
            <a:off x="10078278" y="2316725"/>
            <a:ext cx="2187084" cy="2616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0" eaLnBrk="1" latinLnBrk="0" hangingPunct="1"/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הוספת שכבה סופית לסיווג	</a:t>
            </a:r>
          </a:p>
        </p:txBody>
      </p:sp>
      <p:sp>
        <p:nvSpPr>
          <p:cNvPr id="13" name="Right Brace 12">
            <a:extLst>
              <a:ext uri="{FF2B5EF4-FFF2-40B4-BE49-F238E27FC236}">
                <a16:creationId xmlns:a16="http://schemas.microsoft.com/office/drawing/2014/main" id="{F478E32A-C733-CCFB-7D7D-F9D296CCE7A3}"/>
              </a:ext>
            </a:extLst>
          </p:cNvPr>
          <p:cNvSpPr/>
          <p:nvPr/>
        </p:nvSpPr>
        <p:spPr>
          <a:xfrm>
            <a:off x="10078278" y="2694466"/>
            <a:ext cx="457200" cy="461913"/>
          </a:xfrm>
          <a:prstGeom prst="rightBrac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1" eaLnBrk="1" latinLnBrk="0" hangingPunct="1"/>
            <a:endParaRPr lang="en-IL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413D258-290F-8B46-5EF5-6EAA053E65C9}"/>
              </a:ext>
            </a:extLst>
          </p:cNvPr>
          <p:cNvSpPr/>
          <p:nvPr/>
        </p:nvSpPr>
        <p:spPr>
          <a:xfrm>
            <a:off x="10134945" y="2808510"/>
            <a:ext cx="1983505" cy="2616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1" eaLnBrk="1" latinLnBrk="0" hangingPunct="1"/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קימפול המודל</a:t>
            </a:r>
            <a:endParaRPr lang="en-US" sz="11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" name="Right Brace 14">
            <a:extLst>
              <a:ext uri="{FF2B5EF4-FFF2-40B4-BE49-F238E27FC236}">
                <a16:creationId xmlns:a16="http://schemas.microsoft.com/office/drawing/2014/main" id="{AF96F001-7D96-540E-412E-4E7B9E002189}"/>
              </a:ext>
            </a:extLst>
          </p:cNvPr>
          <p:cNvSpPr/>
          <p:nvPr/>
        </p:nvSpPr>
        <p:spPr>
          <a:xfrm>
            <a:off x="10078278" y="3214266"/>
            <a:ext cx="457200" cy="461913"/>
          </a:xfrm>
          <a:prstGeom prst="rightBrac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1" eaLnBrk="1" latinLnBrk="0" hangingPunct="1"/>
            <a:endParaRPr lang="en-IL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1DE7807-7A86-315D-F902-BA20D2A0B836}"/>
              </a:ext>
            </a:extLst>
          </p:cNvPr>
          <p:cNvSpPr/>
          <p:nvPr/>
        </p:nvSpPr>
        <p:spPr>
          <a:xfrm>
            <a:off x="10208495" y="3277599"/>
            <a:ext cx="1983505" cy="4308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1" eaLnBrk="1" latinLnBrk="0" hangingPunct="1"/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הוספת עצירה מוקדמת</a:t>
            </a:r>
          </a:p>
          <a:p>
            <a:pPr marL="0" algn="ctr" defTabSz="457200" rtl="1" eaLnBrk="1" latinLnBrk="0" hangingPunct="1"/>
            <a:r>
              <a:rPr lang="he-IL" sz="11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במקרה שאין שיפור בזמן אימון</a:t>
            </a:r>
            <a:endParaRPr lang="en-US" sz="11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7" name="Right Brace 16">
            <a:extLst>
              <a:ext uri="{FF2B5EF4-FFF2-40B4-BE49-F238E27FC236}">
                <a16:creationId xmlns:a16="http://schemas.microsoft.com/office/drawing/2014/main" id="{B03C955F-99B3-3407-0E8D-3F23353A6B1C}"/>
              </a:ext>
            </a:extLst>
          </p:cNvPr>
          <p:cNvSpPr/>
          <p:nvPr/>
        </p:nvSpPr>
        <p:spPr>
          <a:xfrm>
            <a:off x="10018642" y="3872454"/>
            <a:ext cx="457200" cy="1285955"/>
          </a:xfrm>
          <a:prstGeom prst="rightBrac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en-IL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062A8E2-DC3F-450B-22BA-F4F7F1F8B9B8}"/>
              </a:ext>
            </a:extLst>
          </p:cNvPr>
          <p:cNvSpPr/>
          <p:nvPr/>
        </p:nvSpPr>
        <p:spPr>
          <a:xfrm>
            <a:off x="10078278" y="4299987"/>
            <a:ext cx="1983505" cy="4308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1" eaLnBrk="1" latinLnBrk="0" hangingPunct="1"/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התחלת אימון המודל</a:t>
            </a:r>
          </a:p>
          <a:p>
            <a:pPr marL="0" algn="ctr" defTabSz="457200" rtl="1" eaLnBrk="1" latinLnBrk="0" hangingPunct="1"/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עם 50 סיבובים</a:t>
            </a:r>
            <a:endParaRPr lang="en-US" sz="11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9" name="Right Brace 18">
            <a:extLst>
              <a:ext uri="{FF2B5EF4-FFF2-40B4-BE49-F238E27FC236}">
                <a16:creationId xmlns:a16="http://schemas.microsoft.com/office/drawing/2014/main" id="{A67A3C65-8497-ED1D-0B6B-12F25009FCD4}"/>
              </a:ext>
            </a:extLst>
          </p:cNvPr>
          <p:cNvSpPr/>
          <p:nvPr/>
        </p:nvSpPr>
        <p:spPr>
          <a:xfrm>
            <a:off x="10075309" y="5296373"/>
            <a:ext cx="457200" cy="858420"/>
          </a:xfrm>
          <a:prstGeom prst="rightBrac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1" eaLnBrk="1" latinLnBrk="0" hangingPunct="1"/>
            <a:endParaRPr lang="en-IL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8B8A1EB-F492-973D-0388-3261C82BE65C}"/>
              </a:ext>
            </a:extLst>
          </p:cNvPr>
          <p:cNvSpPr/>
          <p:nvPr/>
        </p:nvSpPr>
        <p:spPr>
          <a:xfrm>
            <a:off x="10134945" y="5507458"/>
            <a:ext cx="1983505" cy="4308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1" eaLnBrk="1" latinLnBrk="0" hangingPunct="1"/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חישוב ביצועי המודל</a:t>
            </a:r>
          </a:p>
          <a:p>
            <a:pPr marL="0" algn="ctr" defTabSz="457200" rtl="1" eaLnBrk="1" latinLnBrk="0" hangingPunct="1"/>
            <a:r>
              <a:rPr lang="he-IL" sz="11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והדפסת התוצאות</a:t>
            </a:r>
            <a:endParaRPr lang="en-US" sz="11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857043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93A75-F45A-C906-E2E9-3A2CF46797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1915510"/>
            <a:ext cx="9601200" cy="3026979"/>
          </a:xfrm>
        </p:spPr>
        <p:txBody>
          <a:bodyPr>
            <a:normAutofit/>
          </a:bodyPr>
          <a:lstStyle/>
          <a:p>
            <a:pPr algn="ctr"/>
            <a:r>
              <a:rPr lang="en-IL" sz="11500" b="1">
                <a:solidFill>
                  <a:schemeClr val="accent3">
                    <a:lumMod val="50000"/>
                  </a:schemeClr>
                </a:solidFill>
              </a:rPr>
              <a:t>LSTM</a:t>
            </a:r>
          </a:p>
        </p:txBody>
      </p:sp>
      <p:pic>
        <p:nvPicPr>
          <p:cNvPr id="1026" name="Picture 2" descr="coding logo design template 4908595 Vector Art at Vecteezy">
            <a:extLst>
              <a:ext uri="{FF2B5EF4-FFF2-40B4-BE49-F238E27FC236}">
                <a16:creationId xmlns:a16="http://schemas.microsoft.com/office/drawing/2014/main" id="{D9ADBD45-DE7D-B239-0228-72113DF448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8646" y1="43490" x2="28646" y2="43490"/>
                        <a14:foregroundMark x1="49531" y1="42604" x2="49531" y2="4260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820" t="18461" r="11795" b="35385"/>
          <a:stretch/>
        </p:blipFill>
        <p:spPr bwMode="auto">
          <a:xfrm>
            <a:off x="5377899" y="5516217"/>
            <a:ext cx="1436202" cy="1013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46547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DB83E06-2EB6-2415-30AA-B4C99C30B8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453700"/>
            <a:ext cx="7772400" cy="59506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9E3B6CE-0E0B-A843-71F8-88228E223333}"/>
              </a:ext>
            </a:extLst>
          </p:cNvPr>
          <p:cNvSpPr/>
          <p:nvPr/>
        </p:nvSpPr>
        <p:spPr>
          <a:xfrm>
            <a:off x="10147377" y="1202018"/>
            <a:ext cx="2044623" cy="2616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0" eaLnBrk="1" latinLnBrk="0" hangingPunct="1"/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אתחול מודל סדרתי בעל שכבות</a:t>
            </a:r>
            <a:endParaRPr lang="en-US" sz="11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8C0F185E-5C0D-A84E-3830-0E2FB3CA8D26}"/>
              </a:ext>
            </a:extLst>
          </p:cNvPr>
          <p:cNvCxnSpPr>
            <a:cxnSpLocks/>
          </p:cNvCxnSpPr>
          <p:nvPr/>
        </p:nvCxnSpPr>
        <p:spPr>
          <a:xfrm>
            <a:off x="4639495" y="1332823"/>
            <a:ext cx="5697201" cy="0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7" name="Right Brace 6">
            <a:extLst>
              <a:ext uri="{FF2B5EF4-FFF2-40B4-BE49-F238E27FC236}">
                <a16:creationId xmlns:a16="http://schemas.microsoft.com/office/drawing/2014/main" id="{49153876-5871-0844-E39A-E9F2CE72FDD9}"/>
              </a:ext>
            </a:extLst>
          </p:cNvPr>
          <p:cNvSpPr/>
          <p:nvPr/>
        </p:nvSpPr>
        <p:spPr>
          <a:xfrm>
            <a:off x="10090710" y="2228707"/>
            <a:ext cx="457200" cy="461913"/>
          </a:xfrm>
          <a:prstGeom prst="rightBrac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1" eaLnBrk="1" latinLnBrk="0" hangingPunct="1"/>
            <a:endParaRPr lang="en-IL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DAF0083-67E3-A513-A5A6-4CCE1C848FD1}"/>
              </a:ext>
            </a:extLst>
          </p:cNvPr>
          <p:cNvSpPr/>
          <p:nvPr/>
        </p:nvSpPr>
        <p:spPr>
          <a:xfrm>
            <a:off x="10147377" y="2342751"/>
            <a:ext cx="1983505" cy="2616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1" eaLnBrk="1" latinLnBrk="0" hangingPunct="1"/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קימפול המודל</a:t>
            </a:r>
            <a:endParaRPr lang="en-US" sz="11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13471E3C-3816-3729-0C3A-70804E95D147}"/>
              </a:ext>
            </a:extLst>
          </p:cNvPr>
          <p:cNvSpPr/>
          <p:nvPr/>
        </p:nvSpPr>
        <p:spPr>
          <a:xfrm>
            <a:off x="10090710" y="2804664"/>
            <a:ext cx="457200" cy="461913"/>
          </a:xfrm>
          <a:prstGeom prst="rightBrac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1" eaLnBrk="1" latinLnBrk="0" hangingPunct="1"/>
            <a:endParaRPr lang="en-IL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5FA29C3-C42C-674B-1E4D-14F420942057}"/>
              </a:ext>
            </a:extLst>
          </p:cNvPr>
          <p:cNvSpPr/>
          <p:nvPr/>
        </p:nvSpPr>
        <p:spPr>
          <a:xfrm>
            <a:off x="10220927" y="2867997"/>
            <a:ext cx="1983505" cy="4308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1" eaLnBrk="1" latinLnBrk="0" hangingPunct="1"/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הוספת עצירה מוקדמת</a:t>
            </a:r>
          </a:p>
          <a:p>
            <a:pPr marL="0" algn="ctr" defTabSz="457200" rtl="1" eaLnBrk="1" latinLnBrk="0" hangingPunct="1"/>
            <a:r>
              <a:rPr lang="he-IL" sz="11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במקרה שאין שיפור בזמן אימון</a:t>
            </a:r>
            <a:endParaRPr lang="en-US" sz="11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Right Brace 10">
            <a:extLst>
              <a:ext uri="{FF2B5EF4-FFF2-40B4-BE49-F238E27FC236}">
                <a16:creationId xmlns:a16="http://schemas.microsoft.com/office/drawing/2014/main" id="{40FC4D71-6590-FA61-435B-0C3A8C4D8B33}"/>
              </a:ext>
            </a:extLst>
          </p:cNvPr>
          <p:cNvSpPr/>
          <p:nvPr/>
        </p:nvSpPr>
        <p:spPr>
          <a:xfrm>
            <a:off x="10047985" y="3657009"/>
            <a:ext cx="457200" cy="1292671"/>
          </a:xfrm>
          <a:prstGeom prst="rightBrac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en-IL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254BDAC-B684-E7F0-B6AA-E4815374AE0B}"/>
              </a:ext>
            </a:extLst>
          </p:cNvPr>
          <p:cNvSpPr/>
          <p:nvPr/>
        </p:nvSpPr>
        <p:spPr>
          <a:xfrm>
            <a:off x="10090710" y="4081393"/>
            <a:ext cx="1983505" cy="4308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1" eaLnBrk="1" latinLnBrk="0" hangingPunct="1"/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התחלת אימון המודל</a:t>
            </a:r>
          </a:p>
          <a:p>
            <a:pPr marL="0" algn="ctr" defTabSz="457200" rtl="1" eaLnBrk="1" latinLnBrk="0" hangingPunct="1"/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עם 50 סיבובים</a:t>
            </a:r>
            <a:endParaRPr lang="en-US" sz="11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Right Brace 12">
            <a:extLst>
              <a:ext uri="{FF2B5EF4-FFF2-40B4-BE49-F238E27FC236}">
                <a16:creationId xmlns:a16="http://schemas.microsoft.com/office/drawing/2014/main" id="{D7493245-F15D-AD95-7197-6D44A37EF167}"/>
              </a:ext>
            </a:extLst>
          </p:cNvPr>
          <p:cNvSpPr/>
          <p:nvPr/>
        </p:nvSpPr>
        <p:spPr>
          <a:xfrm>
            <a:off x="10047985" y="5316765"/>
            <a:ext cx="457200" cy="641972"/>
          </a:xfrm>
          <a:prstGeom prst="rightBrac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en-IL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B5C69F0-5B0E-7767-69F6-DF48284395FE}"/>
              </a:ext>
            </a:extLst>
          </p:cNvPr>
          <p:cNvSpPr/>
          <p:nvPr/>
        </p:nvSpPr>
        <p:spPr>
          <a:xfrm>
            <a:off x="10090710" y="5440538"/>
            <a:ext cx="1983505" cy="4308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1" eaLnBrk="1" latinLnBrk="0" hangingPunct="1"/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חישוב ביצועי המודל</a:t>
            </a:r>
          </a:p>
          <a:p>
            <a:pPr marL="0" algn="ctr" defTabSz="457200" rtl="1" eaLnBrk="1" latinLnBrk="0" hangingPunct="1"/>
            <a:r>
              <a:rPr lang="he-IL" sz="11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והדפסת התוצאות</a:t>
            </a:r>
            <a:endParaRPr lang="en-US" sz="11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4E79297-536D-066B-B397-95A89040396D}"/>
              </a:ext>
            </a:extLst>
          </p:cNvPr>
          <p:cNvCxnSpPr>
            <a:cxnSpLocks/>
          </p:cNvCxnSpPr>
          <p:nvPr/>
        </p:nvCxnSpPr>
        <p:spPr>
          <a:xfrm>
            <a:off x="6262885" y="1924834"/>
            <a:ext cx="4073811" cy="0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70BED1A8-14F6-9365-29CF-0112B6416977}"/>
              </a:ext>
            </a:extLst>
          </p:cNvPr>
          <p:cNvSpPr/>
          <p:nvPr/>
        </p:nvSpPr>
        <p:spPr>
          <a:xfrm>
            <a:off x="10076146" y="1791307"/>
            <a:ext cx="2187084" cy="2616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0" eaLnBrk="1" latinLnBrk="0" hangingPunct="1"/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הוספת שכבה סופית לסיווג	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C2E3AF4-CD68-547D-9963-632724A62DE9}"/>
              </a:ext>
            </a:extLst>
          </p:cNvPr>
          <p:cNvCxnSpPr>
            <a:cxnSpLocks/>
          </p:cNvCxnSpPr>
          <p:nvPr/>
        </p:nvCxnSpPr>
        <p:spPr>
          <a:xfrm>
            <a:off x="6792972" y="1709486"/>
            <a:ext cx="3543724" cy="0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6E40E1DB-9893-D54C-5AE2-9B4C7AB7C848}"/>
              </a:ext>
            </a:extLst>
          </p:cNvPr>
          <p:cNvSpPr/>
          <p:nvPr/>
        </p:nvSpPr>
        <p:spPr>
          <a:xfrm>
            <a:off x="10090710" y="1575843"/>
            <a:ext cx="2187084" cy="2616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1" eaLnBrk="1" latinLnBrk="0" hangingPunct="1"/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הוספת שכבת </a:t>
            </a:r>
            <a:r>
              <a:rPr lang="en-US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LSTM</a:t>
            </a:r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עם 32 תאים</a:t>
            </a:r>
          </a:p>
        </p:txBody>
      </p:sp>
    </p:spTree>
    <p:extLst>
      <p:ext uri="{BB962C8B-B14F-4D97-AF65-F5344CB8AC3E}">
        <p14:creationId xmlns:p14="http://schemas.microsoft.com/office/powerpoint/2010/main" val="20246905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93A75-F45A-C906-E2E9-3A2CF46797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1915510"/>
            <a:ext cx="9601200" cy="3026979"/>
          </a:xfrm>
        </p:spPr>
        <p:txBody>
          <a:bodyPr>
            <a:normAutofit/>
          </a:bodyPr>
          <a:lstStyle/>
          <a:p>
            <a:pPr algn="ctr" defTabSz="914400" rtl="1" eaLnBrk="1" latinLnBrk="0" hangingPunct="1">
              <a:lnSpc>
                <a:spcPct val="89000"/>
              </a:lnSpc>
              <a:spcBef>
                <a:spcPct val="0"/>
              </a:spcBef>
              <a:buNone/>
            </a:pPr>
            <a:r>
              <a:rPr lang="en-US" sz="9600" b="1" dirty="0">
                <a:solidFill>
                  <a:schemeClr val="accent3">
                    <a:lumMod val="50000"/>
                  </a:schemeClr>
                </a:solidFill>
              </a:rPr>
              <a:t>Transformers</a:t>
            </a:r>
            <a:endParaRPr lang="en-IL" sz="9600" b="1">
              <a:solidFill>
                <a:schemeClr val="accent3">
                  <a:lumMod val="50000"/>
                </a:schemeClr>
              </a:solidFill>
            </a:endParaRPr>
          </a:p>
        </p:txBody>
      </p:sp>
      <p:pic>
        <p:nvPicPr>
          <p:cNvPr id="1026" name="Picture 2" descr="coding logo design template 4908595 Vector Art at Vecteezy">
            <a:extLst>
              <a:ext uri="{FF2B5EF4-FFF2-40B4-BE49-F238E27FC236}">
                <a16:creationId xmlns:a16="http://schemas.microsoft.com/office/drawing/2014/main" id="{D9ADBD45-DE7D-B239-0228-72113DF448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8646" y1="43490" x2="28646" y2="43490"/>
                        <a14:foregroundMark x1="49531" y1="42604" x2="49531" y2="4260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820" t="18461" r="11795" b="35385"/>
          <a:stretch/>
        </p:blipFill>
        <p:spPr bwMode="auto">
          <a:xfrm>
            <a:off x="5377899" y="5516217"/>
            <a:ext cx="1436202" cy="1013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72689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93A75-F45A-C906-E2E9-3A2CF46797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85191"/>
          </a:xfrm>
        </p:spPr>
        <p:txBody>
          <a:bodyPr/>
          <a:lstStyle/>
          <a:p>
            <a:pPr algn="r" rtl="1"/>
            <a:r>
              <a:rPr lang="he-IL" dirty="0">
                <a:solidFill>
                  <a:schemeClr val="accent3">
                    <a:lumMod val="50000"/>
                  </a:schemeClr>
                </a:solidFill>
              </a:rPr>
              <a:t>למידה תיאורטית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he-IL" dirty="0">
                <a:solidFill>
                  <a:schemeClr val="accent3">
                    <a:lumMod val="50000"/>
                  </a:schemeClr>
                </a:solidFill>
              </a:rPr>
              <a:t>(09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.</a:t>
            </a:r>
            <a:r>
              <a:rPr lang="he-IL" dirty="0">
                <a:solidFill>
                  <a:schemeClr val="accent3">
                    <a:lumMod val="50000"/>
                  </a:schemeClr>
                </a:solidFill>
              </a:rPr>
              <a:t>06):</a:t>
            </a:r>
            <a:endParaRPr lang="en-IL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76A15E-1A93-7E11-F0A5-C9D43FE3E2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878496"/>
            <a:ext cx="9601200" cy="3988904"/>
          </a:xfrm>
        </p:spPr>
        <p:txBody>
          <a:bodyPr/>
          <a:lstStyle/>
          <a:p>
            <a:pPr marL="384048" indent="-384048" algn="r" defTabSz="914400" rtl="1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</a:pPr>
            <a:r>
              <a:rPr lang="he-IL" dirty="0"/>
              <a:t>סרטונים של </a:t>
            </a:r>
            <a:r>
              <a:rPr lang="en-US" dirty="0"/>
              <a:t>StatQuest</a:t>
            </a:r>
            <a:r>
              <a:rPr lang="he-IL" dirty="0"/>
              <a:t> על </a:t>
            </a:r>
            <a:r>
              <a:rPr lang="en-US" dirty="0"/>
              <a:t>,</a:t>
            </a:r>
            <a:r>
              <a:rPr lang="he-IL" dirty="0"/>
              <a:t>R</a:t>
            </a:r>
            <a:r>
              <a:rPr lang="en-US" dirty="0"/>
              <a:t>NN</a:t>
            </a:r>
            <a:r>
              <a:rPr lang="he-IL" dirty="0"/>
              <a:t> </a:t>
            </a:r>
            <a:r>
              <a:rPr lang="en-US" dirty="0"/>
              <a:t>CNN</a:t>
            </a:r>
            <a:r>
              <a:rPr lang="he-IL" dirty="0"/>
              <a:t> ו-</a:t>
            </a:r>
            <a:r>
              <a:rPr lang="en-US" dirty="0"/>
              <a:t>LSTM</a:t>
            </a:r>
            <a:r>
              <a:rPr lang="he-IL" dirty="0"/>
              <a:t> (שיפור של R</a:t>
            </a:r>
            <a:r>
              <a:rPr lang="en-US" dirty="0"/>
              <a:t>NN</a:t>
            </a:r>
            <a:r>
              <a:rPr lang="he-IL" dirty="0"/>
              <a:t>)</a:t>
            </a:r>
            <a:r>
              <a:rPr lang="en-US" dirty="0"/>
              <a:t>.</a:t>
            </a:r>
            <a:endParaRPr lang="he-IL" dirty="0"/>
          </a:p>
          <a:p>
            <a:pPr algn="r" rtl="1"/>
            <a:r>
              <a:rPr lang="he-IL" dirty="0"/>
              <a:t>סרטון הסבר של </a:t>
            </a:r>
            <a:r>
              <a:rPr lang="en-US" dirty="0">
                <a:solidFill>
                  <a:srgbClr val="000000"/>
                </a:solidFill>
                <a:effectLst/>
                <a:latin typeface=".SF NS"/>
              </a:rPr>
              <a:t>Nachiketa Hebbar</a:t>
            </a:r>
            <a:r>
              <a:rPr lang="he-IL" dirty="0">
                <a:solidFill>
                  <a:srgbClr val="000000"/>
                </a:solidFill>
                <a:effectLst/>
                <a:latin typeface=".SF NS"/>
              </a:rPr>
              <a:t> על T</a:t>
            </a:r>
            <a:r>
              <a:rPr lang="en-US" dirty="0">
                <a:solidFill>
                  <a:srgbClr val="000000"/>
                </a:solidFill>
                <a:effectLst/>
                <a:latin typeface=".SF NS"/>
              </a:rPr>
              <a:t>ime </a:t>
            </a:r>
            <a:r>
              <a:rPr lang="en-US" dirty="0">
                <a:solidFill>
                  <a:srgbClr val="000000"/>
                </a:solidFill>
                <a:latin typeface=".SF NS"/>
              </a:rPr>
              <a:t>Series Forcasting</a:t>
            </a:r>
            <a:r>
              <a:rPr lang="he-IL" dirty="0">
                <a:solidFill>
                  <a:srgbClr val="000000"/>
                </a:solidFill>
                <a:latin typeface=".SF NS"/>
              </a:rPr>
              <a:t> עם </a:t>
            </a:r>
            <a:r>
              <a:rPr lang="en-US" dirty="0">
                <a:solidFill>
                  <a:srgbClr val="000000"/>
                </a:solidFill>
                <a:latin typeface=".SF NS"/>
              </a:rPr>
              <a:t>.LSTM</a:t>
            </a:r>
          </a:p>
          <a:p>
            <a:pPr algn="r" rtl="1"/>
            <a:r>
              <a:rPr lang="he-IL" dirty="0">
                <a:solidFill>
                  <a:srgbClr val="000000"/>
                </a:solidFill>
                <a:latin typeface=".SF NS"/>
              </a:rPr>
              <a:t>לקט הסרטונים של </a:t>
            </a:r>
            <a:r>
              <a:rPr lang="en-US" dirty="0">
                <a:solidFill>
                  <a:srgbClr val="000000"/>
                </a:solidFill>
                <a:latin typeface=".SF NS"/>
              </a:rPr>
              <a:t>Big DataNights</a:t>
            </a:r>
            <a:r>
              <a:rPr lang="he-IL" dirty="0">
                <a:solidFill>
                  <a:srgbClr val="000000"/>
                </a:solidFill>
                <a:latin typeface=".SF NS"/>
              </a:rPr>
              <a:t> (בערך 4 סרטונים מהפלייליסט)</a:t>
            </a:r>
            <a:r>
              <a:rPr lang="en-US" dirty="0">
                <a:solidFill>
                  <a:srgbClr val="000000"/>
                </a:solidFill>
                <a:latin typeface=".SF NS"/>
              </a:rPr>
              <a:t>.</a:t>
            </a:r>
          </a:p>
          <a:p>
            <a:pPr algn="r" rtl="1"/>
            <a:r>
              <a:rPr lang="he-IL" dirty="0">
                <a:solidFill>
                  <a:srgbClr val="000000"/>
                </a:solidFill>
                <a:latin typeface=".SF NS"/>
              </a:rPr>
              <a:t>סרטון הסבר של </a:t>
            </a:r>
            <a:r>
              <a:rPr lang="en-US" dirty="0">
                <a:solidFill>
                  <a:srgbClr val="000000"/>
                </a:solidFill>
                <a:effectLst/>
                <a:latin typeface=".SF NS"/>
              </a:rPr>
              <a:t>Umar Jamil</a:t>
            </a:r>
            <a:r>
              <a:rPr lang="he-IL" dirty="0">
                <a:solidFill>
                  <a:srgbClr val="000000"/>
                </a:solidFill>
                <a:latin typeface=".SF NS"/>
              </a:rPr>
              <a:t> על מודל </a:t>
            </a:r>
            <a:r>
              <a:rPr lang="en-US" dirty="0">
                <a:solidFill>
                  <a:srgbClr val="000000"/>
                </a:solidFill>
                <a:latin typeface=".SF NS"/>
              </a:rPr>
              <a:t>Transformers</a:t>
            </a:r>
            <a:r>
              <a:rPr lang="he-IL" dirty="0">
                <a:solidFill>
                  <a:srgbClr val="000000"/>
                </a:solidFill>
                <a:latin typeface=".SF NS"/>
              </a:rPr>
              <a:t>.</a:t>
            </a:r>
          </a:p>
          <a:p>
            <a:pPr algn="r" rtl="1"/>
            <a:r>
              <a:rPr lang="he-IL" dirty="0">
                <a:solidFill>
                  <a:srgbClr val="000000"/>
                </a:solidFill>
                <a:latin typeface=".SF NS"/>
              </a:rPr>
              <a:t>ביצענו </a:t>
            </a:r>
            <a:r>
              <a:rPr lang="en-US" dirty="0">
                <a:solidFill>
                  <a:srgbClr val="000000"/>
                </a:solidFill>
                <a:latin typeface=".SF NS"/>
              </a:rPr>
              <a:t>Code Review</a:t>
            </a:r>
            <a:r>
              <a:rPr lang="he-IL" dirty="0">
                <a:solidFill>
                  <a:srgbClr val="000000"/>
                </a:solidFill>
                <a:latin typeface=".SF NS"/>
              </a:rPr>
              <a:t> יחד עם עמית ועברנו על הקוד של ה-</a:t>
            </a:r>
            <a:r>
              <a:rPr lang="en-US" dirty="0">
                <a:solidFill>
                  <a:srgbClr val="000000"/>
                </a:solidFill>
                <a:latin typeface=".SF NS"/>
              </a:rPr>
              <a:t>LSTM</a:t>
            </a:r>
            <a:r>
              <a:rPr lang="he-IL" dirty="0">
                <a:solidFill>
                  <a:srgbClr val="000000"/>
                </a:solidFill>
                <a:latin typeface=".SF NS"/>
              </a:rPr>
              <a:t> וה-</a:t>
            </a:r>
            <a:r>
              <a:rPr lang="en-US" dirty="0">
                <a:solidFill>
                  <a:srgbClr val="000000"/>
                </a:solidFill>
                <a:latin typeface=".SF NS"/>
              </a:rPr>
              <a:t>.CNN</a:t>
            </a:r>
            <a:endParaRPr lang="en-US" dirty="0">
              <a:solidFill>
                <a:srgbClr val="000000"/>
              </a:solidFill>
              <a:effectLst/>
              <a:latin typeface=".SF NS"/>
            </a:endParaRPr>
          </a:p>
        </p:txBody>
      </p:sp>
      <p:pic>
        <p:nvPicPr>
          <p:cNvPr id="4" name="Picture 2">
            <a:hlinkClick r:id="rId2"/>
            <a:extLst>
              <a:ext uri="{FF2B5EF4-FFF2-40B4-BE49-F238E27FC236}">
                <a16:creationId xmlns:a16="http://schemas.microsoft.com/office/drawing/2014/main" id="{533AC566-4DB7-5D47-BD75-D7470853CD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800" y="1970879"/>
            <a:ext cx="248477" cy="247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hlinkClick r:id="rId4"/>
            <a:extLst>
              <a:ext uri="{FF2B5EF4-FFF2-40B4-BE49-F238E27FC236}">
                <a16:creationId xmlns:a16="http://schemas.microsoft.com/office/drawing/2014/main" id="{9CF230EE-8527-3478-AF5F-3AEA4783F0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800" y="2378384"/>
            <a:ext cx="248477" cy="247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hlinkClick r:id="rId5"/>
            <a:extLst>
              <a:ext uri="{FF2B5EF4-FFF2-40B4-BE49-F238E27FC236}">
                <a16:creationId xmlns:a16="http://schemas.microsoft.com/office/drawing/2014/main" id="{FCF1BA59-C32B-148E-9AEC-D4760267E6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800" y="2830247"/>
            <a:ext cx="248477" cy="247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hlinkClick r:id="rId6"/>
            <a:extLst>
              <a:ext uri="{FF2B5EF4-FFF2-40B4-BE49-F238E27FC236}">
                <a16:creationId xmlns:a16="http://schemas.microsoft.com/office/drawing/2014/main" id="{F4F16610-5FBD-9FA2-D166-A0ED8C4A5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800" y="3253964"/>
            <a:ext cx="248477" cy="247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hlinkClick r:id="rId7" action="ppaction://hlinksldjump"/>
            <a:extLst>
              <a:ext uri="{FF2B5EF4-FFF2-40B4-BE49-F238E27FC236}">
                <a16:creationId xmlns:a16="http://schemas.microsoft.com/office/drawing/2014/main" id="{7C2A847C-1AF3-86CE-4DA2-A8BA0B2B3F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800" y="3677681"/>
            <a:ext cx="248477" cy="247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Book Logo PNG Transparent Images Free Download | Vector Files | Pngtree">
            <a:extLst>
              <a:ext uri="{FF2B5EF4-FFF2-40B4-BE49-F238E27FC236}">
                <a16:creationId xmlns:a16="http://schemas.microsoft.com/office/drawing/2014/main" id="{238D460C-615A-1C83-A84F-2942A9BF7C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349" t="31228" r="16885" b="29958"/>
          <a:stretch/>
        </p:blipFill>
        <p:spPr bwMode="auto">
          <a:xfrm>
            <a:off x="5096510" y="5057169"/>
            <a:ext cx="2323071" cy="14140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48840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8F81B26-2CE4-ABEC-85A9-FEAEEAFFE0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508130"/>
            <a:ext cx="7772400" cy="5841739"/>
          </a:xfrm>
          <a:prstGeom prst="rect">
            <a:avLst/>
          </a:prstGeom>
        </p:spPr>
      </p:pic>
      <p:sp>
        <p:nvSpPr>
          <p:cNvPr id="2" name="Right Brace 1">
            <a:extLst>
              <a:ext uri="{FF2B5EF4-FFF2-40B4-BE49-F238E27FC236}">
                <a16:creationId xmlns:a16="http://schemas.microsoft.com/office/drawing/2014/main" id="{C55E3A1D-E4A8-CCBC-2B94-9192644FD55B}"/>
              </a:ext>
            </a:extLst>
          </p:cNvPr>
          <p:cNvSpPr/>
          <p:nvPr/>
        </p:nvSpPr>
        <p:spPr>
          <a:xfrm>
            <a:off x="10067142" y="1391618"/>
            <a:ext cx="396510" cy="430888"/>
          </a:xfrm>
          <a:prstGeom prst="rightBrac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1" eaLnBrk="1" latinLnBrk="0" hangingPunct="1"/>
            <a:endParaRPr lang="en-IL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2D67B3-E0F4-4743-91D9-88B5031BAFF5}"/>
              </a:ext>
            </a:extLst>
          </p:cNvPr>
          <p:cNvSpPr/>
          <p:nvPr/>
        </p:nvSpPr>
        <p:spPr>
          <a:xfrm>
            <a:off x="10265397" y="1476257"/>
            <a:ext cx="1983505" cy="2616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1" eaLnBrk="1" latinLnBrk="0" hangingPunct="1"/>
            <a:r>
              <a:rPr lang="he-IL" sz="11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קידוד ה-</a:t>
            </a:r>
            <a:r>
              <a:rPr lang="en-US" sz="1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Labels</a:t>
            </a:r>
            <a:r>
              <a:rPr lang="he-IL" sz="1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לערכים נומריים</a:t>
            </a:r>
            <a:endParaRPr lang="en-US" sz="11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B6382D2D-52A7-9DF2-B746-A83C3A91A22D}"/>
              </a:ext>
            </a:extLst>
          </p:cNvPr>
          <p:cNvSpPr/>
          <p:nvPr/>
        </p:nvSpPr>
        <p:spPr>
          <a:xfrm>
            <a:off x="10067142" y="2998111"/>
            <a:ext cx="396510" cy="2935550"/>
          </a:xfrm>
          <a:prstGeom prst="rightBrac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1" eaLnBrk="1" latinLnBrk="0" hangingPunct="1"/>
            <a:endParaRPr lang="en-IL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9477E79-D47B-D22C-D37B-2A13D177279A}"/>
              </a:ext>
            </a:extLst>
          </p:cNvPr>
          <p:cNvSpPr/>
          <p:nvPr/>
        </p:nvSpPr>
        <p:spPr>
          <a:xfrm>
            <a:off x="10208495" y="2020776"/>
            <a:ext cx="1983505" cy="4308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1" eaLnBrk="1" latinLnBrk="0" hangingPunct="1"/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פיצול הדאטה ל</a:t>
            </a:r>
            <a:r>
              <a:rPr lang="en-US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</a:t>
            </a:r>
          </a:p>
          <a:p>
            <a:pPr marL="0" algn="ctr" defTabSz="457200" rtl="1" eaLnBrk="1" latinLnBrk="0" hangingPunct="1"/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80% </a:t>
            </a:r>
            <a:r>
              <a:rPr lang="en-US" sz="1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Train</a:t>
            </a:r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20% </a:t>
            </a:r>
            <a:r>
              <a:rPr lang="en-US" sz="1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Test</a:t>
            </a:r>
            <a:endParaRPr lang="en-US" sz="11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A25CB0E3-E0C6-3BC6-DBF7-8069E6ABAD6F}"/>
              </a:ext>
            </a:extLst>
          </p:cNvPr>
          <p:cNvSpPr/>
          <p:nvPr/>
        </p:nvSpPr>
        <p:spPr>
          <a:xfrm>
            <a:off x="10067142" y="2068871"/>
            <a:ext cx="396510" cy="430888"/>
          </a:xfrm>
          <a:prstGeom prst="rightBrac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1" eaLnBrk="1" latinLnBrk="0" hangingPunct="1"/>
            <a:endParaRPr lang="en-IL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F09DD18-0295-4453-A68A-05D9DCC39519}"/>
              </a:ext>
            </a:extLst>
          </p:cNvPr>
          <p:cNvSpPr/>
          <p:nvPr/>
        </p:nvSpPr>
        <p:spPr>
          <a:xfrm>
            <a:off x="10265396" y="3800889"/>
            <a:ext cx="1983505" cy="93871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1" eaLnBrk="1" latinLnBrk="0" hangingPunct="1"/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פונקציה שמגדירה בלוק בודד</a:t>
            </a:r>
          </a:p>
          <a:p>
            <a:pPr marL="0" algn="ctr" defTabSz="457200" rtl="1" eaLnBrk="1" latinLnBrk="0" hangingPunct="1"/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לקידוד </a:t>
            </a:r>
            <a:r>
              <a:rPr lang="en-US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  <a:r>
              <a:rPr lang="en-US" sz="105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transformer</a:t>
            </a:r>
            <a:endParaRPr lang="he-IL" sz="11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 rtl="1"/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הפלט הוא התוצאה של הפעלת השכבות הבאות לקל:</a:t>
            </a:r>
            <a:r>
              <a:rPr lang="en-US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</a:p>
          <a:p>
            <a:pPr marL="0" algn="ctr" defTabSz="457200" rtl="1" eaLnBrk="1" latinLnBrk="0" hangingPunct="1"/>
            <a:endParaRPr lang="he-IL" sz="11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C1DFECE-E82C-3001-2C05-8B774B4B1E0A}"/>
              </a:ext>
            </a:extLst>
          </p:cNvPr>
          <p:cNvSpPr/>
          <p:nvPr/>
        </p:nvSpPr>
        <p:spPr>
          <a:xfrm>
            <a:off x="9982200" y="4519424"/>
            <a:ext cx="2145361" cy="60016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171450" indent="-171450" algn="r" defTabSz="457200" rtl="1" eaLnBrk="1" latinLnBrk="0" hangingPunct="1">
              <a:buFont typeface="Arial" panose="020B0604020202020204" pitchFamily="34" charset="0"/>
              <a:buChar char="•"/>
            </a:pPr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נרמול שכבות.</a:t>
            </a:r>
            <a:endParaRPr lang="en-US" sz="11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171450" indent="-171450" algn="r" defTabSz="457200" rtl="1" eaLnBrk="1" latinLnBrk="0" hangingPunct="1">
              <a:buFont typeface="Arial" panose="020B0604020202020204" pitchFamily="34" charset="0"/>
              <a:buChar char="•"/>
            </a:pPr>
            <a:r>
              <a:rPr lang="en-US" sz="105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.Multi head self attention</a:t>
            </a:r>
          </a:p>
          <a:p>
            <a:pPr marL="171450" indent="-171450" algn="r" defTabSz="457200" rtl="1" eaLnBrk="1" latinLnBrk="0" hangingPunct="1">
              <a:buFont typeface="Arial" panose="020B0604020202020204" pitchFamily="34" charset="0"/>
              <a:buChar char="•"/>
            </a:pPr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שכבה שמעבירה הלאה</a:t>
            </a:r>
            <a:r>
              <a:rPr lang="en-US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  <a:endParaRPr lang="he-IL" sz="11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294489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550C403-D91B-32E3-5523-9A1BCA9E14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372325"/>
            <a:ext cx="7772400" cy="6113349"/>
          </a:xfrm>
          <a:prstGeom prst="rect">
            <a:avLst/>
          </a:prstGeom>
        </p:spPr>
      </p:pic>
      <p:sp>
        <p:nvSpPr>
          <p:cNvPr id="2" name="Right Brace 1">
            <a:extLst>
              <a:ext uri="{FF2B5EF4-FFF2-40B4-BE49-F238E27FC236}">
                <a16:creationId xmlns:a16="http://schemas.microsoft.com/office/drawing/2014/main" id="{006E7053-58E6-8138-0A66-A69C251B66BC}"/>
              </a:ext>
            </a:extLst>
          </p:cNvPr>
          <p:cNvSpPr/>
          <p:nvPr/>
        </p:nvSpPr>
        <p:spPr>
          <a:xfrm>
            <a:off x="10135722" y="952141"/>
            <a:ext cx="396510" cy="5036064"/>
          </a:xfrm>
          <a:prstGeom prst="rightBrac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1" eaLnBrk="1" latinLnBrk="0" hangingPunct="1"/>
            <a:endParaRPr lang="en-IL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34F471D-122D-452A-6297-3F9F0A3C28E8}"/>
              </a:ext>
            </a:extLst>
          </p:cNvPr>
          <p:cNvSpPr/>
          <p:nvPr/>
        </p:nvSpPr>
        <p:spPr>
          <a:xfrm>
            <a:off x="10434338" y="3339368"/>
            <a:ext cx="1983505" cy="2616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1" eaLnBrk="1" latinLnBrk="0" hangingPunct="1"/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פונקציה שבונה ומחזירה מודל</a:t>
            </a:r>
          </a:p>
        </p:txBody>
      </p:sp>
    </p:spTree>
    <p:extLst>
      <p:ext uri="{BB962C8B-B14F-4D97-AF65-F5344CB8AC3E}">
        <p14:creationId xmlns:p14="http://schemas.microsoft.com/office/powerpoint/2010/main" val="5675760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4FDF8E1-18BE-4587-3838-31CA1F239E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0412" y="0"/>
            <a:ext cx="6671176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F101A1E-076E-D467-F698-A35451180BFB}"/>
              </a:ext>
            </a:extLst>
          </p:cNvPr>
          <p:cNvSpPr/>
          <p:nvPr/>
        </p:nvSpPr>
        <p:spPr>
          <a:xfrm>
            <a:off x="9715500" y="493127"/>
            <a:ext cx="1983505" cy="4308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1" eaLnBrk="1" latinLnBrk="0" hangingPunct="1"/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משתנה המבוסס של הצורה של הדאטה המאומן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DB995DF-6900-9A78-94D3-E7B553FE578A}"/>
              </a:ext>
            </a:extLst>
          </p:cNvPr>
          <p:cNvCxnSpPr>
            <a:cxnSpLocks/>
          </p:cNvCxnSpPr>
          <p:nvPr/>
        </p:nvCxnSpPr>
        <p:spPr>
          <a:xfrm>
            <a:off x="5606649" y="726155"/>
            <a:ext cx="4170397" cy="0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0400C05-0FCB-24BE-AA7D-D63C9D50B674}"/>
              </a:ext>
            </a:extLst>
          </p:cNvPr>
          <p:cNvCxnSpPr>
            <a:cxnSpLocks/>
          </p:cNvCxnSpPr>
          <p:nvPr/>
        </p:nvCxnSpPr>
        <p:spPr>
          <a:xfrm>
            <a:off x="6312964" y="967296"/>
            <a:ext cx="3464082" cy="0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A6C8711B-CF0B-DEC5-969A-6E281550004C}"/>
              </a:ext>
            </a:extLst>
          </p:cNvPr>
          <p:cNvSpPr/>
          <p:nvPr/>
        </p:nvSpPr>
        <p:spPr>
          <a:xfrm>
            <a:off x="9715499" y="814850"/>
            <a:ext cx="1983505" cy="2616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1" eaLnBrk="1" latinLnBrk="0" hangingPunct="1"/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כמות ה-</a:t>
            </a:r>
            <a:r>
              <a:rPr lang="en-US" sz="105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Labels</a:t>
            </a:r>
            <a:endParaRPr lang="he-IL" sz="11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645566CC-FC65-15D8-4C95-5DFA23BA49EF}"/>
              </a:ext>
            </a:extLst>
          </p:cNvPr>
          <p:cNvSpPr/>
          <p:nvPr/>
        </p:nvSpPr>
        <p:spPr>
          <a:xfrm>
            <a:off x="9573201" y="4750479"/>
            <a:ext cx="457200" cy="1292671"/>
          </a:xfrm>
          <a:prstGeom prst="rightBrac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en-IL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7FF4C7B-B5BF-9DA1-F3E4-238566495EF8}"/>
              </a:ext>
            </a:extLst>
          </p:cNvPr>
          <p:cNvSpPr/>
          <p:nvPr/>
        </p:nvSpPr>
        <p:spPr>
          <a:xfrm>
            <a:off x="9615926" y="5174863"/>
            <a:ext cx="1983505" cy="4308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1" eaLnBrk="1" latinLnBrk="0" hangingPunct="1"/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התחלת אימון המודל</a:t>
            </a:r>
          </a:p>
          <a:p>
            <a:pPr marL="0" algn="ctr" defTabSz="457200" rtl="1" eaLnBrk="1" latinLnBrk="0" hangingPunct="1"/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עם </a:t>
            </a:r>
            <a:r>
              <a:rPr lang="en-US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200</a:t>
            </a:r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סיבובים</a:t>
            </a:r>
            <a:endParaRPr lang="en-US" sz="11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101B2F70-391C-A594-24ED-006253E6E92F}"/>
              </a:ext>
            </a:extLst>
          </p:cNvPr>
          <p:cNvSpPr/>
          <p:nvPr/>
        </p:nvSpPr>
        <p:spPr>
          <a:xfrm>
            <a:off x="9615926" y="6152205"/>
            <a:ext cx="457200" cy="315329"/>
          </a:xfrm>
          <a:prstGeom prst="rightBrac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en-IL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1B7E764-A1D4-3962-0901-E5527E3207D0}"/>
              </a:ext>
            </a:extLst>
          </p:cNvPr>
          <p:cNvSpPr/>
          <p:nvPr/>
        </p:nvSpPr>
        <p:spPr>
          <a:xfrm>
            <a:off x="9615926" y="6179064"/>
            <a:ext cx="1983505" cy="2616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1" eaLnBrk="1" latinLnBrk="0" hangingPunct="1"/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חישוב ביצועי המודל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E4ACB27-BD28-D069-140D-9A6AD61D9886}"/>
              </a:ext>
            </a:extLst>
          </p:cNvPr>
          <p:cNvSpPr/>
          <p:nvPr/>
        </p:nvSpPr>
        <p:spPr>
          <a:xfrm>
            <a:off x="9573201" y="4039821"/>
            <a:ext cx="1983505" cy="2616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0" eaLnBrk="1" latinLnBrk="0" hangingPunct="1"/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הדפסת מידע על המודל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F28300A-06A3-8F8B-EA02-C6CADDF0657D}"/>
              </a:ext>
            </a:extLst>
          </p:cNvPr>
          <p:cNvCxnSpPr>
            <a:cxnSpLocks/>
          </p:cNvCxnSpPr>
          <p:nvPr/>
        </p:nvCxnSpPr>
        <p:spPr>
          <a:xfrm>
            <a:off x="4580923" y="4170626"/>
            <a:ext cx="5196123" cy="0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8" name="Right Brace 17">
            <a:extLst>
              <a:ext uri="{FF2B5EF4-FFF2-40B4-BE49-F238E27FC236}">
                <a16:creationId xmlns:a16="http://schemas.microsoft.com/office/drawing/2014/main" id="{0335827F-D888-EA1D-784D-E43D30E4DDEC}"/>
              </a:ext>
            </a:extLst>
          </p:cNvPr>
          <p:cNvSpPr/>
          <p:nvPr/>
        </p:nvSpPr>
        <p:spPr>
          <a:xfrm>
            <a:off x="9584912" y="3204897"/>
            <a:ext cx="457200" cy="593779"/>
          </a:xfrm>
          <a:prstGeom prst="rightBrac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1" eaLnBrk="1" latinLnBrk="0" hangingPunct="1"/>
            <a:endParaRPr lang="en-IL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74B5195-CAEB-4575-8098-1CD3F31147D1}"/>
              </a:ext>
            </a:extLst>
          </p:cNvPr>
          <p:cNvSpPr/>
          <p:nvPr/>
        </p:nvSpPr>
        <p:spPr>
          <a:xfrm>
            <a:off x="9615926" y="3362561"/>
            <a:ext cx="1983505" cy="2616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0" eaLnBrk="1" latinLnBrk="0" hangingPunct="1"/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קימפול המודל</a:t>
            </a:r>
          </a:p>
        </p:txBody>
      </p:sp>
      <p:sp>
        <p:nvSpPr>
          <p:cNvPr id="20" name="Right Brace 19">
            <a:extLst>
              <a:ext uri="{FF2B5EF4-FFF2-40B4-BE49-F238E27FC236}">
                <a16:creationId xmlns:a16="http://schemas.microsoft.com/office/drawing/2014/main" id="{0E67AFC8-7044-BF55-8754-298AE97372DE}"/>
              </a:ext>
            </a:extLst>
          </p:cNvPr>
          <p:cNvSpPr/>
          <p:nvPr/>
        </p:nvSpPr>
        <p:spPr>
          <a:xfrm>
            <a:off x="9615926" y="1255070"/>
            <a:ext cx="457200" cy="1775322"/>
          </a:xfrm>
          <a:prstGeom prst="rightBrac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1" eaLnBrk="1" latinLnBrk="0" hangingPunct="1"/>
            <a:endParaRPr lang="en-IL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FF23CA8-4C43-B316-3933-A2830075D559}"/>
              </a:ext>
            </a:extLst>
          </p:cNvPr>
          <p:cNvSpPr/>
          <p:nvPr/>
        </p:nvSpPr>
        <p:spPr>
          <a:xfrm>
            <a:off x="9615925" y="2000808"/>
            <a:ext cx="1983505" cy="2616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0" eaLnBrk="1" latinLnBrk="0" hangingPunct="1"/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בניית המודל</a:t>
            </a:r>
          </a:p>
        </p:txBody>
      </p:sp>
    </p:spTree>
    <p:extLst>
      <p:ext uri="{BB962C8B-B14F-4D97-AF65-F5344CB8AC3E}">
        <p14:creationId xmlns:p14="http://schemas.microsoft.com/office/powerpoint/2010/main" val="19646968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138BD-6694-F3F9-AB28-EB03238AFE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34887"/>
          </a:xfrm>
        </p:spPr>
        <p:txBody>
          <a:bodyPr/>
          <a:lstStyle/>
          <a:p>
            <a:pPr algn="r" rtl="1"/>
            <a:r>
              <a:rPr lang="he-IL" dirty="0">
                <a:solidFill>
                  <a:schemeClr val="accent3">
                    <a:lumMod val="50000"/>
                  </a:schemeClr>
                </a:solidFill>
              </a:rPr>
              <a:t>למידה מעשית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he-IL" dirty="0">
                <a:solidFill>
                  <a:schemeClr val="accent3">
                    <a:lumMod val="50000"/>
                  </a:schemeClr>
                </a:solidFill>
              </a:rPr>
              <a:t>(09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.</a:t>
            </a:r>
            <a:r>
              <a:rPr lang="he-IL" dirty="0">
                <a:solidFill>
                  <a:schemeClr val="accent3">
                    <a:lumMod val="50000"/>
                  </a:schemeClr>
                </a:solidFill>
              </a:rPr>
              <a:t>13):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0BAD3A-E7E7-C4A2-88D1-AC4A12589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666239"/>
            <a:ext cx="9601200" cy="3624217"/>
          </a:xfrm>
        </p:spPr>
        <p:txBody>
          <a:bodyPr>
            <a:normAutofit fontScale="92500" lnSpcReduction="10000"/>
          </a:bodyPr>
          <a:lstStyle/>
          <a:p>
            <a:pPr marL="384048" indent="-384048" algn="r" defTabSz="914400" rtl="1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</a:pPr>
            <a:r>
              <a:rPr lang="he-IL" dirty="0"/>
              <a:t>הוספת קישורים לחומר התיאורטי של 09</a:t>
            </a:r>
            <a:r>
              <a:rPr lang="en-US" dirty="0"/>
              <a:t>.</a:t>
            </a:r>
            <a:r>
              <a:rPr lang="he-IL" dirty="0"/>
              <a:t>06</a:t>
            </a:r>
            <a:r>
              <a:rPr lang="en-US" dirty="0"/>
              <a:t>.</a:t>
            </a:r>
            <a:endParaRPr lang="he-IL" dirty="0"/>
          </a:p>
          <a:p>
            <a:pPr algn="r" rtl="1"/>
            <a:r>
              <a:rPr lang="he-IL" dirty="0"/>
              <a:t>הוספת הערות לקוד במצגת</a:t>
            </a:r>
            <a:r>
              <a:rPr lang="en-US" dirty="0"/>
              <a:t>.</a:t>
            </a:r>
          </a:p>
          <a:p>
            <a:pPr algn="r" rtl="1"/>
            <a:r>
              <a:rPr lang="he-IL" dirty="0"/>
              <a:t>פתיחת חשבון </a:t>
            </a:r>
            <a:r>
              <a:rPr lang="en-US" sz="1800" dirty="0"/>
              <a:t>GitHub</a:t>
            </a:r>
            <a:r>
              <a:rPr lang="he-IL" dirty="0"/>
              <a:t>: </a:t>
            </a:r>
          </a:p>
          <a:p>
            <a:pPr marL="384048" indent="-384048" algn="r" defTabSz="914400" rtl="1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</a:pPr>
            <a:r>
              <a:rPr lang="he-IL" dirty="0"/>
              <a:t>לאור מחקר חדש</a:t>
            </a:r>
            <a:r>
              <a:rPr lang="en-US" dirty="0"/>
              <a:t>,</a:t>
            </a:r>
            <a:r>
              <a:rPr lang="he-IL" dirty="0"/>
              <a:t> החלטנו לבצע התנסות חוזרת עם המודלים הקיימים (</a:t>
            </a:r>
            <a:r>
              <a:rPr lang="he-IL" sz="1800" dirty="0"/>
              <a:t>L</a:t>
            </a:r>
            <a:r>
              <a:rPr lang="en-US" sz="1800" dirty="0"/>
              <a:t>ST</a:t>
            </a:r>
            <a:r>
              <a:rPr lang="he-IL" sz="1800" dirty="0"/>
              <a:t>M </a:t>
            </a:r>
            <a:r>
              <a:rPr lang="he-IL" dirty="0"/>
              <a:t>ו-</a:t>
            </a:r>
            <a:r>
              <a:rPr lang="en-US" sz="1800" dirty="0"/>
              <a:t>CNN</a:t>
            </a:r>
            <a:r>
              <a:rPr lang="he-IL" dirty="0"/>
              <a:t>) תוך התעלמות מע מודת ה-</a:t>
            </a:r>
            <a:r>
              <a:rPr lang="en-US" dirty="0"/>
              <a:t>,</a:t>
            </a:r>
            <a:r>
              <a:rPr lang="en-US" sz="1800" dirty="0"/>
              <a:t>Time Difference</a:t>
            </a:r>
            <a:r>
              <a:rPr lang="he-IL" sz="1800" dirty="0"/>
              <a:t> </a:t>
            </a:r>
            <a:r>
              <a:rPr lang="he-IL" dirty="0"/>
              <a:t>והפקת דוח סיווג כאשר בדקנו כל תרחיש ללא שלב לחיצת היד:</a:t>
            </a:r>
          </a:p>
          <a:p>
            <a:pPr marL="987552" lvl="1" indent="-457200" algn="r" rtl="1">
              <a:buFont typeface="+mj-lt"/>
              <a:buAutoNum type="arabicPeriod"/>
            </a:pPr>
            <a:r>
              <a:rPr lang="he-IL" dirty="0"/>
              <a:t>סינון על פי כמות פאקטות: 50</a:t>
            </a:r>
            <a:r>
              <a:rPr lang="en-US" dirty="0"/>
              <a:t>/</a:t>
            </a:r>
            <a:r>
              <a:rPr lang="he-IL" dirty="0"/>
              <a:t> 100</a:t>
            </a:r>
            <a:r>
              <a:rPr lang="en-US" dirty="0"/>
              <a:t>.</a:t>
            </a:r>
          </a:p>
          <a:p>
            <a:pPr marL="987552" lvl="1" indent="-457200" algn="r" rtl="1">
              <a:buFont typeface="+mj-lt"/>
              <a:buAutoNum type="arabicPeriod"/>
            </a:pPr>
            <a:r>
              <a:rPr lang="he-IL" dirty="0"/>
              <a:t>סינון על פי טווח זמנים: שנייה / 2 שניות</a:t>
            </a:r>
            <a:r>
              <a:rPr lang="en-US" dirty="0"/>
              <a:t>.</a:t>
            </a:r>
          </a:p>
          <a:p>
            <a:pPr marL="0" indent="0" algn="r" rtl="1">
              <a:buNone/>
            </a:pPr>
            <a:r>
              <a:rPr lang="he-IL" sz="1500" dirty="0"/>
              <a:t>לא ראינו סיבה להמשיך כי לא הבחנו בשיפור ואף בחלק מהתוצאות בפגיעה בתוצאות</a:t>
            </a:r>
            <a:r>
              <a:rPr lang="en-US" sz="1500" dirty="0"/>
              <a:t>.</a:t>
            </a:r>
          </a:p>
          <a:p>
            <a:pPr algn="r" rtl="1"/>
            <a:r>
              <a:rPr lang="he-IL" sz="2100" dirty="0"/>
              <a:t>הפקת דוח סיווג לבדיקות של ה-09</a:t>
            </a:r>
            <a:r>
              <a:rPr lang="en-US" sz="2100" dirty="0"/>
              <a:t>.</a:t>
            </a:r>
            <a:r>
              <a:rPr lang="he-IL" sz="2100" dirty="0"/>
              <a:t>06</a:t>
            </a:r>
            <a:r>
              <a:rPr lang="en-US" sz="2100" dirty="0"/>
              <a:t>.</a:t>
            </a:r>
            <a:endParaRPr lang="he-IL" sz="2100" dirty="0"/>
          </a:p>
          <a:p>
            <a:pPr algn="r" rtl="1"/>
            <a:r>
              <a:rPr lang="he-IL" sz="2100" dirty="0"/>
              <a:t>ניתוח הסינונים שנעשו על פי זמן או כמות פאקטות</a:t>
            </a:r>
            <a:r>
              <a:rPr lang="en-US" sz="2100" dirty="0"/>
              <a:t>.</a:t>
            </a:r>
            <a:endParaRPr lang="he-IL" sz="2100" dirty="0"/>
          </a:p>
          <a:p>
            <a:pPr algn="r" rtl="1"/>
            <a:endParaRPr lang="he-IL" sz="2100" dirty="0"/>
          </a:p>
          <a:p>
            <a:pPr marL="0" indent="0" algn="r" rtl="1">
              <a:buNone/>
            </a:pPr>
            <a:endParaRPr lang="en-US" sz="1500" dirty="0"/>
          </a:p>
          <a:p>
            <a:pPr marL="987552" lvl="1" indent="-457200" algn="r" rtl="1">
              <a:buFont typeface="+mj-lt"/>
              <a:buAutoNum type="arabicPeriod"/>
            </a:pPr>
            <a:endParaRPr lang="he-IL" dirty="0"/>
          </a:p>
          <a:p>
            <a:pPr marL="0" indent="0" algn="r" defTabSz="914400" rtl="1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None/>
            </a:pPr>
            <a:endParaRPr lang="en-US" dirty="0"/>
          </a:p>
        </p:txBody>
      </p:sp>
      <p:pic>
        <p:nvPicPr>
          <p:cNvPr id="2050" name="Picture 2" descr="Code Logo Graphic by Friendesigns · Creative Fabrica">
            <a:extLst>
              <a:ext uri="{FF2B5EF4-FFF2-40B4-BE49-F238E27FC236}">
                <a16:creationId xmlns:a16="http://schemas.microsoft.com/office/drawing/2014/main" id="{8FB638B4-585B-BAA4-756E-4317EA4CCF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3879" y1="33161" x2="33879" y2="33161"/>
                        <a14:foregroundMark x1="63362" y1="29145" x2="63362" y2="291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411" t="19870" r="13166" b="16590"/>
          <a:stretch/>
        </p:blipFill>
        <p:spPr bwMode="auto">
          <a:xfrm>
            <a:off x="5453743" y="5191762"/>
            <a:ext cx="1752600" cy="1187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GitHub Logos and Usage · GitHub">
            <a:hlinkClick r:id="rId4"/>
            <a:extLst>
              <a:ext uri="{FF2B5EF4-FFF2-40B4-BE49-F238E27FC236}">
                <a16:creationId xmlns:a16="http://schemas.microsoft.com/office/drawing/2014/main" id="{28C0121D-A812-307F-EA96-6E0ED8CE2D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8661" y="2320999"/>
            <a:ext cx="430369" cy="430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48748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C4A992-7210-2555-275B-CB46FD3526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905591"/>
          </a:xfrm>
        </p:spPr>
        <p:txBody>
          <a:bodyPr/>
          <a:lstStyle/>
          <a:p>
            <a:pPr algn="ctr" rtl="1"/>
            <a:r>
              <a:rPr lang="he-IL" dirty="0"/>
              <a:t>ניתוח הסינונים של ה-06.09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9D2D4D-39A6-B4F2-0BE2-99302FA262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4673" y="1638300"/>
            <a:ext cx="9942653" cy="905591"/>
          </a:xfrm>
        </p:spPr>
        <p:txBody>
          <a:bodyPr/>
          <a:lstStyle/>
          <a:p>
            <a:pPr marL="0" indent="0" algn="r">
              <a:buNone/>
            </a:pPr>
            <a:r>
              <a:rPr lang="he-IL" dirty="0">
                <a:solidFill>
                  <a:srgbClr val="000000"/>
                </a:solidFill>
                <a:effectLst/>
                <a:latin typeface="Beirut" pitchFamily="2" charset="-78"/>
                <a:cs typeface="+mj-cs"/>
              </a:rPr>
              <a:t>בפגישה האחרונה, עלה חשד שבמהלך הסינונים איבדנו קלאס שלם של קלסיפיקציה ולכן התקבלו תוצאות חריגות. לכן, השבוע ביצענו כמה בדיקות בכדי לגלות כמה סשיינים שונים קיימים לאחר כל אחד מהסינונים.</a:t>
            </a:r>
          </a:p>
          <a:p>
            <a:pPr marL="0" indent="0" algn="r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None/>
            </a:pPr>
            <a:endParaRPr lang="en-IL" dirty="0"/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AD3937A7-FCDD-EDFF-DDB6-2D69F9103B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36" t="8382" r="6546" b="15274"/>
          <a:stretch/>
        </p:blipFill>
        <p:spPr bwMode="auto">
          <a:xfrm>
            <a:off x="5669807" y="5567423"/>
            <a:ext cx="852385" cy="798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76B915EC-570C-6CD2-1865-1C44B127D4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1849" y="3054301"/>
            <a:ext cx="5448300" cy="15494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50841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9D2D4D-39A6-B4F2-0BE2-99302FA262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4671" y="357842"/>
            <a:ext cx="9942653" cy="905591"/>
          </a:xfrm>
        </p:spPr>
        <p:txBody>
          <a:bodyPr/>
          <a:lstStyle/>
          <a:p>
            <a:pPr marL="0" indent="0" algn="r" rtl="1">
              <a:buNone/>
            </a:pPr>
            <a:r>
              <a:rPr lang="he-IL" dirty="0">
                <a:solidFill>
                  <a:srgbClr val="000000"/>
                </a:solidFill>
                <a:effectLst/>
                <a:latin typeface="Arial Hebrew" pitchFamily="2" charset="-79"/>
                <a:cs typeface="+mj-cs"/>
              </a:rPr>
              <a:t>עבור</a:t>
            </a:r>
            <a:r>
              <a:rPr lang="he-IL" dirty="0">
                <a:solidFill>
                  <a:srgbClr val="000000"/>
                </a:solidFill>
                <a:effectLst/>
                <a:latin typeface=".SF NS"/>
                <a:cs typeface="+mj-cs"/>
              </a:rPr>
              <a:t> </a:t>
            </a:r>
            <a:r>
              <a:rPr lang="he-IL" dirty="0">
                <a:solidFill>
                  <a:srgbClr val="000000"/>
                </a:solidFill>
                <a:effectLst/>
                <a:latin typeface="Arial Hebrew" pitchFamily="2" charset="-79"/>
                <a:cs typeface="+mj-cs"/>
              </a:rPr>
              <a:t>סינון</a:t>
            </a:r>
            <a:r>
              <a:rPr lang="he-IL" dirty="0">
                <a:solidFill>
                  <a:srgbClr val="000000"/>
                </a:solidFill>
                <a:effectLst/>
                <a:latin typeface=".SF NS"/>
                <a:cs typeface="+mj-cs"/>
              </a:rPr>
              <a:t> </a:t>
            </a:r>
            <a:r>
              <a:rPr lang="he-IL" dirty="0">
                <a:solidFill>
                  <a:srgbClr val="000000"/>
                </a:solidFill>
                <a:effectLst/>
                <a:latin typeface="Arial Hebrew" pitchFamily="2" charset="-79"/>
                <a:cs typeface="+mj-cs"/>
              </a:rPr>
              <a:t>על</a:t>
            </a:r>
            <a:r>
              <a:rPr lang="he-IL" dirty="0">
                <a:solidFill>
                  <a:srgbClr val="000000"/>
                </a:solidFill>
                <a:effectLst/>
                <a:latin typeface=".SF NS"/>
                <a:cs typeface="+mj-cs"/>
              </a:rPr>
              <a:t> </a:t>
            </a:r>
            <a:r>
              <a:rPr lang="he-IL" dirty="0">
                <a:solidFill>
                  <a:srgbClr val="000000"/>
                </a:solidFill>
                <a:effectLst/>
                <a:latin typeface="Arial Hebrew" pitchFamily="2" charset="-79"/>
                <a:cs typeface="+mj-cs"/>
              </a:rPr>
              <a:t>פי</a:t>
            </a:r>
            <a:r>
              <a:rPr lang="he-IL" dirty="0">
                <a:solidFill>
                  <a:srgbClr val="000000"/>
                </a:solidFill>
                <a:effectLst/>
                <a:latin typeface=".SF NS"/>
                <a:cs typeface="+mj-cs"/>
              </a:rPr>
              <a:t> </a:t>
            </a:r>
            <a:r>
              <a:rPr lang="he-IL" dirty="0">
                <a:solidFill>
                  <a:srgbClr val="000000"/>
                </a:solidFill>
                <a:effectLst/>
                <a:latin typeface="Arial Hebrew" pitchFamily="2" charset="-79"/>
                <a:cs typeface="+mj-cs"/>
              </a:rPr>
              <a:t>כמות</a:t>
            </a:r>
            <a:r>
              <a:rPr lang="he-IL" dirty="0">
                <a:solidFill>
                  <a:srgbClr val="000000"/>
                </a:solidFill>
                <a:effectLst/>
                <a:latin typeface=".SF NS"/>
                <a:cs typeface="+mj-cs"/>
              </a:rPr>
              <a:t> </a:t>
            </a:r>
            <a:r>
              <a:rPr lang="he-IL" dirty="0">
                <a:solidFill>
                  <a:srgbClr val="000000"/>
                </a:solidFill>
                <a:latin typeface="Arial Hebrew" pitchFamily="2" charset="-79"/>
                <a:cs typeface="+mj-cs"/>
              </a:rPr>
              <a:t>ה</a:t>
            </a:r>
            <a:r>
              <a:rPr lang="he-IL" dirty="0">
                <a:solidFill>
                  <a:srgbClr val="000000"/>
                </a:solidFill>
                <a:effectLst/>
                <a:latin typeface="Arial Hebrew" pitchFamily="2" charset="-79"/>
                <a:cs typeface="+mj-cs"/>
              </a:rPr>
              <a:t>פאקטות</a:t>
            </a:r>
            <a:r>
              <a:rPr lang="he-IL" dirty="0">
                <a:solidFill>
                  <a:srgbClr val="000000"/>
                </a:solidFill>
                <a:effectLst/>
                <a:latin typeface=".SF NS"/>
                <a:cs typeface="+mj-cs"/>
              </a:rPr>
              <a:t>, </a:t>
            </a:r>
            <a:r>
              <a:rPr lang="he-IL" dirty="0">
                <a:solidFill>
                  <a:srgbClr val="000000"/>
                </a:solidFill>
                <a:effectLst/>
                <a:latin typeface="Arial Hebrew" pitchFamily="2" charset="-79"/>
                <a:cs typeface="+mj-cs"/>
              </a:rPr>
              <a:t>בדקנו</a:t>
            </a:r>
            <a:r>
              <a:rPr lang="he-IL" dirty="0">
                <a:solidFill>
                  <a:srgbClr val="000000"/>
                </a:solidFill>
                <a:effectLst/>
                <a:latin typeface=".SF NS"/>
                <a:cs typeface="+mj-cs"/>
              </a:rPr>
              <a:t> </a:t>
            </a:r>
            <a:r>
              <a:rPr lang="he-IL" dirty="0">
                <a:solidFill>
                  <a:srgbClr val="000000"/>
                </a:solidFill>
                <a:effectLst/>
                <a:latin typeface="Arial Hebrew" pitchFamily="2" charset="-79"/>
                <a:cs typeface="+mj-cs"/>
              </a:rPr>
              <a:t>את</a:t>
            </a:r>
            <a:r>
              <a:rPr lang="he-IL" dirty="0">
                <a:solidFill>
                  <a:srgbClr val="000000"/>
                </a:solidFill>
                <a:effectLst/>
                <a:latin typeface=".SF NS"/>
                <a:cs typeface="+mj-cs"/>
              </a:rPr>
              <a:t> </a:t>
            </a:r>
            <a:r>
              <a:rPr lang="he-IL" dirty="0">
                <a:solidFill>
                  <a:srgbClr val="000000"/>
                </a:solidFill>
                <a:effectLst/>
                <a:latin typeface="Arial Hebrew" pitchFamily="2" charset="-79"/>
                <a:cs typeface="+mj-cs"/>
              </a:rPr>
              <a:t>מספר</a:t>
            </a:r>
            <a:r>
              <a:rPr lang="he-IL" dirty="0">
                <a:solidFill>
                  <a:srgbClr val="000000"/>
                </a:solidFill>
                <a:effectLst/>
                <a:latin typeface=".SF NS"/>
                <a:cs typeface="+mj-cs"/>
              </a:rPr>
              <a:t> </a:t>
            </a:r>
            <a:r>
              <a:rPr lang="he-IL" dirty="0">
                <a:solidFill>
                  <a:srgbClr val="000000"/>
                </a:solidFill>
                <a:effectLst/>
                <a:latin typeface="Arial Hebrew" pitchFamily="2" charset="-79"/>
                <a:cs typeface="+mj-cs"/>
              </a:rPr>
              <a:t>הפאקטות</a:t>
            </a:r>
            <a:r>
              <a:rPr lang="he-IL" dirty="0">
                <a:solidFill>
                  <a:srgbClr val="000000"/>
                </a:solidFill>
                <a:effectLst/>
                <a:latin typeface=".SF NS"/>
                <a:cs typeface="+mj-cs"/>
              </a:rPr>
              <a:t> </a:t>
            </a:r>
            <a:r>
              <a:rPr lang="he-IL" dirty="0">
                <a:solidFill>
                  <a:srgbClr val="000000"/>
                </a:solidFill>
                <a:effectLst/>
                <a:latin typeface="Arial Hebrew" pitchFamily="2" charset="-79"/>
                <a:cs typeface="+mj-cs"/>
              </a:rPr>
              <a:t>המינימלי</a:t>
            </a:r>
            <a:r>
              <a:rPr lang="he-IL" dirty="0">
                <a:solidFill>
                  <a:srgbClr val="000000"/>
                </a:solidFill>
                <a:effectLst/>
                <a:latin typeface=".SF NS"/>
                <a:cs typeface="+mj-cs"/>
              </a:rPr>
              <a:t> </a:t>
            </a:r>
            <a:r>
              <a:rPr lang="he-IL" dirty="0">
                <a:solidFill>
                  <a:srgbClr val="000000"/>
                </a:solidFill>
                <a:effectLst/>
                <a:latin typeface="Arial Hebrew" pitchFamily="2" charset="-79"/>
                <a:cs typeface="+mj-cs"/>
              </a:rPr>
              <a:t>בסשיין</a:t>
            </a:r>
            <a:r>
              <a:rPr lang="he-IL" dirty="0">
                <a:solidFill>
                  <a:srgbClr val="000000"/>
                </a:solidFill>
                <a:effectLst/>
                <a:latin typeface=".SF NS"/>
                <a:cs typeface="+mj-cs"/>
              </a:rPr>
              <a:t> </a:t>
            </a:r>
            <a:r>
              <a:rPr lang="he-IL" dirty="0">
                <a:solidFill>
                  <a:srgbClr val="000000"/>
                </a:solidFill>
                <a:effectLst/>
                <a:latin typeface="Arial Hebrew" pitchFamily="2" charset="-79"/>
                <a:cs typeface="+mj-cs"/>
              </a:rPr>
              <a:t>עבור</a:t>
            </a:r>
            <a:r>
              <a:rPr lang="he-IL" dirty="0">
                <a:solidFill>
                  <a:srgbClr val="000000"/>
                </a:solidFill>
                <a:effectLst/>
                <a:latin typeface=".SF NS"/>
                <a:cs typeface="+mj-cs"/>
              </a:rPr>
              <a:t> </a:t>
            </a:r>
            <a:r>
              <a:rPr lang="he-IL" dirty="0">
                <a:solidFill>
                  <a:srgbClr val="000000"/>
                </a:solidFill>
                <a:effectLst/>
                <a:latin typeface="Arial Hebrew" pitchFamily="2" charset="-79"/>
                <a:cs typeface="+mj-cs"/>
              </a:rPr>
              <a:t>כל</a:t>
            </a:r>
            <a:r>
              <a:rPr lang="he-IL" dirty="0">
                <a:solidFill>
                  <a:srgbClr val="000000"/>
                </a:solidFill>
                <a:effectLst/>
                <a:latin typeface=".SF NS"/>
                <a:cs typeface="+mj-cs"/>
              </a:rPr>
              <a:t> </a:t>
            </a:r>
            <a:r>
              <a:rPr lang="he-IL" dirty="0">
                <a:solidFill>
                  <a:srgbClr val="000000"/>
                </a:solidFill>
                <a:effectLst/>
                <a:latin typeface="Arial Hebrew" pitchFamily="2" charset="-79"/>
                <a:cs typeface="+mj-cs"/>
              </a:rPr>
              <a:t>קלאס</a:t>
            </a:r>
            <a:r>
              <a:rPr lang="he-IL" dirty="0">
                <a:solidFill>
                  <a:srgbClr val="000000"/>
                </a:solidFill>
                <a:effectLst/>
                <a:latin typeface=".SF NS"/>
                <a:cs typeface="+mj-cs"/>
              </a:rPr>
              <a:t>.</a:t>
            </a:r>
          </a:p>
          <a:p>
            <a:pPr marL="0" indent="0" algn="r" rtl="1">
              <a:buNone/>
            </a:pPr>
            <a:r>
              <a:rPr lang="he-IL" u="sng" dirty="0">
                <a:solidFill>
                  <a:srgbClr val="000000"/>
                </a:solidFill>
                <a:effectLst/>
                <a:latin typeface="David" panose="020E0502060401010101" pitchFamily="34" charset="-79"/>
                <a:cs typeface="David" panose="020E0502060401010101" pitchFamily="34" charset="-79"/>
              </a:rPr>
              <a:t>השתמשנו בקוד הבא:</a:t>
            </a:r>
          </a:p>
          <a:p>
            <a:pPr marL="0" indent="0" algn="r" defTabSz="914400" rtl="1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None/>
            </a:pPr>
            <a:endParaRPr lang="en-IL" dirty="0">
              <a:cs typeface="+mj-cs"/>
            </a:endParaRPr>
          </a:p>
        </p:txBody>
      </p:sp>
      <p:pic>
        <p:nvPicPr>
          <p:cNvPr id="7" name="Picture 6" descr="A computer screen shot of a program&#10;&#10;Description automatically generated">
            <a:extLst>
              <a:ext uri="{FF2B5EF4-FFF2-40B4-BE49-F238E27FC236}">
                <a16:creationId xmlns:a16="http://schemas.microsoft.com/office/drawing/2014/main" id="{B056548F-778E-8F5D-5FA0-90C7B48AA3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8117" y="849227"/>
            <a:ext cx="4135755" cy="2776132"/>
          </a:xfrm>
          <a:prstGeom prst="rect">
            <a:avLst/>
          </a:prstGeom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8C089C15-C1A3-B412-75AF-D1F098D225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36" t="8382" r="6546" b="15274"/>
          <a:stretch/>
        </p:blipFill>
        <p:spPr bwMode="auto">
          <a:xfrm>
            <a:off x="5669807" y="5567423"/>
            <a:ext cx="852385" cy="798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EDDBA2B-F74D-9B24-29F4-78276564000D}"/>
              </a:ext>
            </a:extLst>
          </p:cNvPr>
          <p:cNvSpPr txBox="1"/>
          <p:nvPr/>
        </p:nvSpPr>
        <p:spPr>
          <a:xfrm>
            <a:off x="9644742" y="3844118"/>
            <a:ext cx="14225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r" rtl="1">
              <a:buNone/>
            </a:pPr>
            <a:r>
              <a:rPr lang="en-US" sz="2000" u="sng" dirty="0">
                <a:solidFill>
                  <a:srgbClr val="000000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ה</a:t>
            </a:r>
            <a:r>
              <a:rPr lang="he-IL" sz="2000" u="sng" dirty="0">
                <a:solidFill>
                  <a:srgbClr val="000000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תוצאות:</a:t>
            </a:r>
            <a:endParaRPr lang="he-IL" sz="2000" u="sng" dirty="0">
              <a:solidFill>
                <a:srgbClr val="000000"/>
              </a:solidFill>
              <a:effectLst/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093C49FC-23AE-3BBD-D645-D7C11FD268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994" y="3922938"/>
            <a:ext cx="6096000" cy="109048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9842A44-DB6B-7F37-0635-EB03A5D8F86C}"/>
              </a:ext>
            </a:extLst>
          </p:cNvPr>
          <p:cNvSpPr txBox="1"/>
          <p:nvPr/>
        </p:nvSpPr>
        <p:spPr>
          <a:xfrm>
            <a:off x="4971323" y="512633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 fontAlgn="base"/>
            <a:r>
              <a:rPr lang="he-IL" b="0" i="0" dirty="0">
                <a:solidFill>
                  <a:srgbClr val="000000"/>
                </a:solidFill>
                <a:effectLst/>
                <a:latin typeface="inherit"/>
              </a:rPr>
              <a:t>כלומר, עבור שימוש בעד 150 הפאקטות הראשונות, לא אבד אף סשיין.</a:t>
            </a:r>
          </a:p>
        </p:txBody>
      </p:sp>
    </p:spTree>
    <p:extLst>
      <p:ext uri="{BB962C8B-B14F-4D97-AF65-F5344CB8AC3E}">
        <p14:creationId xmlns:p14="http://schemas.microsoft.com/office/powerpoint/2010/main" val="40252377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9D2D4D-39A6-B4F2-0BE2-99302FA262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4671" y="357842"/>
            <a:ext cx="9942653" cy="905591"/>
          </a:xfrm>
        </p:spPr>
        <p:txBody>
          <a:bodyPr>
            <a:normAutofit/>
          </a:bodyPr>
          <a:lstStyle/>
          <a:p>
            <a:pPr marL="0" indent="0" algn="r" rtl="1">
              <a:buNone/>
            </a:pPr>
            <a:r>
              <a:rPr lang="he-IL" dirty="0">
                <a:solidFill>
                  <a:srgbClr val="000000"/>
                </a:solidFill>
                <a:effectLst/>
                <a:latin typeface="Arial Hebrew" pitchFamily="2" charset="-79"/>
                <a:cs typeface="+mj-cs"/>
              </a:rPr>
              <a:t>עבור</a:t>
            </a:r>
            <a:r>
              <a:rPr lang="he-IL" dirty="0">
                <a:solidFill>
                  <a:srgbClr val="000000"/>
                </a:solidFill>
                <a:effectLst/>
                <a:latin typeface=".SF NS"/>
                <a:cs typeface="+mj-cs"/>
              </a:rPr>
              <a:t> </a:t>
            </a:r>
            <a:r>
              <a:rPr lang="he-IL" dirty="0">
                <a:solidFill>
                  <a:srgbClr val="000000"/>
                </a:solidFill>
                <a:effectLst/>
                <a:latin typeface="Arial Hebrew" pitchFamily="2" charset="-79"/>
                <a:cs typeface="+mj-cs"/>
              </a:rPr>
              <a:t>סינון</a:t>
            </a:r>
            <a:r>
              <a:rPr lang="he-IL" dirty="0">
                <a:solidFill>
                  <a:srgbClr val="000000"/>
                </a:solidFill>
                <a:effectLst/>
                <a:latin typeface=".SF NS"/>
                <a:cs typeface="+mj-cs"/>
              </a:rPr>
              <a:t> </a:t>
            </a:r>
            <a:r>
              <a:rPr lang="he-IL" dirty="0">
                <a:solidFill>
                  <a:srgbClr val="000000"/>
                </a:solidFill>
                <a:effectLst/>
                <a:latin typeface="Arial Hebrew" pitchFamily="2" charset="-79"/>
                <a:cs typeface="+mj-cs"/>
              </a:rPr>
              <a:t>על</a:t>
            </a:r>
            <a:r>
              <a:rPr lang="he-IL" dirty="0">
                <a:solidFill>
                  <a:srgbClr val="000000"/>
                </a:solidFill>
                <a:effectLst/>
                <a:latin typeface=".SF NS"/>
                <a:cs typeface="+mj-cs"/>
              </a:rPr>
              <a:t> </a:t>
            </a:r>
            <a:r>
              <a:rPr lang="he-IL" dirty="0">
                <a:solidFill>
                  <a:srgbClr val="000000"/>
                </a:solidFill>
                <a:effectLst/>
                <a:latin typeface="Arial Hebrew" pitchFamily="2" charset="-79"/>
                <a:cs typeface="+mj-cs"/>
              </a:rPr>
              <a:t>פי</a:t>
            </a:r>
            <a:r>
              <a:rPr lang="he-IL" dirty="0">
                <a:solidFill>
                  <a:srgbClr val="000000"/>
                </a:solidFill>
                <a:effectLst/>
                <a:latin typeface=".SF NS"/>
                <a:cs typeface="+mj-cs"/>
              </a:rPr>
              <a:t> </a:t>
            </a:r>
            <a:r>
              <a:rPr lang="he-IL" dirty="0">
                <a:solidFill>
                  <a:srgbClr val="000000"/>
                </a:solidFill>
                <a:effectLst/>
                <a:latin typeface="Arial Hebrew" pitchFamily="2" charset="-79"/>
                <a:cs typeface="+mj-cs"/>
              </a:rPr>
              <a:t>זמן</a:t>
            </a:r>
            <a:r>
              <a:rPr lang="he-IL" dirty="0">
                <a:solidFill>
                  <a:srgbClr val="000000"/>
                </a:solidFill>
                <a:effectLst/>
                <a:latin typeface=".SF NS"/>
                <a:cs typeface="+mj-cs"/>
              </a:rPr>
              <a:t>, </a:t>
            </a:r>
            <a:r>
              <a:rPr lang="he-IL" dirty="0">
                <a:solidFill>
                  <a:srgbClr val="000000"/>
                </a:solidFill>
                <a:effectLst/>
                <a:latin typeface="Arial Hebrew" pitchFamily="2" charset="-79"/>
                <a:cs typeface="+mj-cs"/>
              </a:rPr>
              <a:t>בדקנו</a:t>
            </a:r>
            <a:r>
              <a:rPr lang="he-IL" dirty="0">
                <a:solidFill>
                  <a:srgbClr val="000000"/>
                </a:solidFill>
                <a:effectLst/>
                <a:latin typeface=".SF NS"/>
                <a:cs typeface="+mj-cs"/>
              </a:rPr>
              <a:t> </a:t>
            </a:r>
            <a:r>
              <a:rPr lang="he-IL" dirty="0">
                <a:solidFill>
                  <a:srgbClr val="000000"/>
                </a:solidFill>
                <a:effectLst/>
                <a:latin typeface="Arial Hebrew" pitchFamily="2" charset="-79"/>
                <a:cs typeface="+mj-cs"/>
              </a:rPr>
              <a:t>את</a:t>
            </a:r>
            <a:r>
              <a:rPr lang="he-IL" dirty="0">
                <a:solidFill>
                  <a:srgbClr val="000000"/>
                </a:solidFill>
                <a:effectLst/>
                <a:latin typeface=".SF NS"/>
                <a:cs typeface="+mj-cs"/>
              </a:rPr>
              <a:t> </a:t>
            </a:r>
            <a:r>
              <a:rPr lang="he-IL" dirty="0">
                <a:solidFill>
                  <a:srgbClr val="000000"/>
                </a:solidFill>
                <a:effectLst/>
                <a:latin typeface="Arial Hebrew" pitchFamily="2" charset="-79"/>
                <a:cs typeface="+mj-cs"/>
              </a:rPr>
              <a:t>מספר</a:t>
            </a:r>
            <a:r>
              <a:rPr lang="he-IL" dirty="0">
                <a:solidFill>
                  <a:srgbClr val="000000"/>
                </a:solidFill>
                <a:effectLst/>
                <a:latin typeface=".SF NS"/>
                <a:cs typeface="+mj-cs"/>
              </a:rPr>
              <a:t> </a:t>
            </a:r>
            <a:r>
              <a:rPr lang="he-IL" dirty="0">
                <a:solidFill>
                  <a:srgbClr val="000000"/>
                </a:solidFill>
                <a:effectLst/>
                <a:latin typeface="Arial Hebrew" pitchFamily="2" charset="-79"/>
                <a:cs typeface="+mj-cs"/>
              </a:rPr>
              <a:t>הסשיינים</a:t>
            </a:r>
            <a:r>
              <a:rPr lang="he-IL" dirty="0">
                <a:solidFill>
                  <a:srgbClr val="000000"/>
                </a:solidFill>
                <a:effectLst/>
                <a:latin typeface=".SF NS"/>
                <a:cs typeface="+mj-cs"/>
              </a:rPr>
              <a:t> </a:t>
            </a:r>
            <a:r>
              <a:rPr lang="he-IL" dirty="0">
                <a:solidFill>
                  <a:srgbClr val="000000"/>
                </a:solidFill>
                <a:effectLst/>
                <a:latin typeface="Arial Hebrew" pitchFamily="2" charset="-79"/>
                <a:cs typeface="+mj-cs"/>
              </a:rPr>
              <a:t>באורך</a:t>
            </a:r>
            <a:r>
              <a:rPr lang="he-IL" dirty="0">
                <a:solidFill>
                  <a:srgbClr val="000000"/>
                </a:solidFill>
                <a:effectLst/>
                <a:latin typeface=".SF NS"/>
                <a:cs typeface="+mj-cs"/>
              </a:rPr>
              <a:t> </a:t>
            </a:r>
            <a:r>
              <a:rPr lang="he-IL" dirty="0">
                <a:solidFill>
                  <a:srgbClr val="000000"/>
                </a:solidFill>
                <a:effectLst/>
                <a:latin typeface="Arial Hebrew" pitchFamily="2" charset="-79"/>
                <a:cs typeface="+mj-cs"/>
              </a:rPr>
              <a:t>מעל</a:t>
            </a:r>
            <a:r>
              <a:rPr lang="he-IL" dirty="0">
                <a:solidFill>
                  <a:srgbClr val="000000"/>
                </a:solidFill>
                <a:effectLst/>
                <a:latin typeface=".SF NS"/>
                <a:cs typeface="+mj-cs"/>
              </a:rPr>
              <a:t> </a:t>
            </a:r>
            <a:r>
              <a:rPr lang="he-IL" dirty="0">
                <a:solidFill>
                  <a:srgbClr val="000000"/>
                </a:solidFill>
                <a:effectLst/>
                <a:latin typeface="Arial Hebrew" pitchFamily="2" charset="-79"/>
                <a:cs typeface="+mj-cs"/>
              </a:rPr>
              <a:t>ל-</a:t>
            </a:r>
            <a:r>
              <a:rPr lang="he-IL" dirty="0">
                <a:solidFill>
                  <a:srgbClr val="000000"/>
                </a:solidFill>
                <a:effectLst/>
                <a:latin typeface=".SF NS"/>
                <a:cs typeface="+mj-cs"/>
              </a:rPr>
              <a:t>2 </a:t>
            </a:r>
            <a:r>
              <a:rPr lang="he-IL" dirty="0">
                <a:solidFill>
                  <a:srgbClr val="000000"/>
                </a:solidFill>
                <a:effectLst/>
                <a:latin typeface="Arial Hebrew" pitchFamily="2" charset="-79"/>
                <a:cs typeface="+mj-cs"/>
              </a:rPr>
              <a:t>שניות</a:t>
            </a:r>
            <a:r>
              <a:rPr lang="he-IL" dirty="0">
                <a:solidFill>
                  <a:srgbClr val="000000"/>
                </a:solidFill>
                <a:effectLst/>
                <a:latin typeface=".SF NS"/>
                <a:cs typeface="+mj-cs"/>
              </a:rPr>
              <a:t>.</a:t>
            </a:r>
          </a:p>
          <a:p>
            <a:pPr marL="0" indent="0" algn="r" rtl="1">
              <a:buNone/>
            </a:pPr>
            <a:r>
              <a:rPr lang="he-IL" u="sng" dirty="0">
                <a:solidFill>
                  <a:srgbClr val="000000"/>
                </a:solidFill>
                <a:effectLst/>
                <a:latin typeface="David" panose="020E0502060401010101" pitchFamily="34" charset="-79"/>
                <a:cs typeface="David" panose="020E0502060401010101" pitchFamily="34" charset="-79"/>
              </a:rPr>
              <a:t>השתמשנו בקוד הבא:</a:t>
            </a:r>
          </a:p>
          <a:p>
            <a:pPr marL="0" indent="0" algn="r" defTabSz="914400" rtl="1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None/>
            </a:pPr>
            <a:endParaRPr lang="en-IL">
              <a:cs typeface="+mj-cs"/>
            </a:endParaRPr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8C089C15-C1A3-B412-75AF-D1F098D225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36" t="8382" r="6546" b="15274"/>
          <a:stretch/>
        </p:blipFill>
        <p:spPr bwMode="auto">
          <a:xfrm>
            <a:off x="5669807" y="5567423"/>
            <a:ext cx="852385" cy="798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EDDBA2B-F74D-9B24-29F4-78276564000D}"/>
              </a:ext>
            </a:extLst>
          </p:cNvPr>
          <p:cNvSpPr txBox="1"/>
          <p:nvPr/>
        </p:nvSpPr>
        <p:spPr>
          <a:xfrm>
            <a:off x="9644742" y="3844118"/>
            <a:ext cx="14225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r" rtl="1">
              <a:buNone/>
            </a:pPr>
            <a:r>
              <a:rPr lang="en-US" sz="2000" u="sng" dirty="0">
                <a:solidFill>
                  <a:srgbClr val="000000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ה</a:t>
            </a:r>
            <a:r>
              <a:rPr lang="he-IL" sz="2000" u="sng" dirty="0">
                <a:solidFill>
                  <a:srgbClr val="000000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תוצאות:</a:t>
            </a:r>
            <a:endParaRPr lang="he-IL" sz="2000" u="sng" dirty="0">
              <a:solidFill>
                <a:srgbClr val="000000"/>
              </a:solidFill>
              <a:effectLst/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9842A44-DB6B-7F37-0635-EB03A5D8F86C}"/>
              </a:ext>
            </a:extLst>
          </p:cNvPr>
          <p:cNvSpPr txBox="1"/>
          <p:nvPr/>
        </p:nvSpPr>
        <p:spPr>
          <a:xfrm>
            <a:off x="2392359" y="4953189"/>
            <a:ext cx="867496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 fontAlgn="base"/>
            <a:r>
              <a:rPr lang="he-IL" b="0" i="0" dirty="0">
                <a:solidFill>
                  <a:srgbClr val="000000"/>
                </a:solidFill>
                <a:effectLst/>
                <a:latin typeface="inherit"/>
              </a:rPr>
              <a:t>ניתן לראות כי לא איבדנו אף קלאס, אך כן איבדנו סשיינים.</a:t>
            </a:r>
          </a:p>
          <a:p>
            <a:pPr algn="r" rtl="1" fontAlgn="base"/>
            <a:r>
              <a:rPr lang="he-IL" b="0" i="0" dirty="0">
                <a:solidFill>
                  <a:srgbClr val="000000"/>
                </a:solidFill>
                <a:effectLst/>
                <a:latin typeface="inherit"/>
              </a:rPr>
              <a:t>בנוסף, נוצר דיספרופורציה בין מספר הסשיינים בקלאס של</a:t>
            </a:r>
            <a:r>
              <a:rPr lang="en-US" b="0" i="0" dirty="0">
                <a:solidFill>
                  <a:srgbClr val="000000"/>
                </a:solidFill>
                <a:effectLst/>
                <a:latin typeface="inherit"/>
              </a:rPr>
              <a:t>Google Music </a:t>
            </a:r>
            <a:r>
              <a:rPr lang="he-IL" b="0" i="0" dirty="0">
                <a:solidFill>
                  <a:srgbClr val="000000"/>
                </a:solidFill>
                <a:effectLst/>
                <a:latin typeface="inherit"/>
              </a:rPr>
              <a:t> לקלאסים האחרים.</a:t>
            </a:r>
          </a:p>
        </p:txBody>
      </p:sp>
      <p:pic>
        <p:nvPicPr>
          <p:cNvPr id="4" name="Picture 3" descr="A computer screen shot of a program&#10;&#10;Description automatically generated">
            <a:extLst>
              <a:ext uri="{FF2B5EF4-FFF2-40B4-BE49-F238E27FC236}">
                <a16:creationId xmlns:a16="http://schemas.microsoft.com/office/drawing/2014/main" id="{1A4C2FAF-1AC7-4182-4862-AAAC277F67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8117" y="875806"/>
            <a:ext cx="3820483" cy="2764622"/>
          </a:xfrm>
          <a:prstGeom prst="rect">
            <a:avLst/>
          </a:prstGeom>
        </p:spPr>
      </p:pic>
      <p:pic>
        <p:nvPicPr>
          <p:cNvPr id="12290" name="Picture 2">
            <a:extLst>
              <a:ext uri="{FF2B5EF4-FFF2-40B4-BE49-F238E27FC236}">
                <a16:creationId xmlns:a16="http://schemas.microsoft.com/office/drawing/2014/main" id="{0A762A6E-CE2C-9FB9-C895-1DAC9E7CA7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2359" y="4005596"/>
            <a:ext cx="7407275" cy="90559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19879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63C7F-A353-D41B-A8E4-B66331286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b="1" u="sng">
                <a:latin typeface="Cooper Black" panose="0208090404030B020404" pitchFamily="18" charset="77"/>
              </a:rPr>
              <a:t>CNN</a:t>
            </a:r>
            <a:r>
              <a:rPr lang="he-IL" b="1" u="sng" dirty="0">
                <a:latin typeface="Cooper Black" panose="0208090404030B020404" pitchFamily="18" charset="77"/>
              </a:rPr>
              <a:t> </a:t>
            </a:r>
            <a:r>
              <a:rPr lang="en-US" b="1" u="sng" dirty="0">
                <a:latin typeface="Cooper Black" panose="0208090404030B020404" pitchFamily="18" charset="77"/>
              </a:rPr>
              <a:t>(No Relative Time, DL)</a:t>
            </a:r>
            <a:endParaRPr lang="en-IL" b="1" u="sng">
              <a:latin typeface="Cooper Black" panose="0208090404030B020404" pitchFamily="18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11EFCD-014F-0116-B7AE-59E0A50C3D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73208" y="2286000"/>
            <a:ext cx="1699591" cy="427383"/>
          </a:xfrm>
        </p:spPr>
        <p:txBody>
          <a:bodyPr/>
          <a:lstStyle/>
          <a:p>
            <a:pPr algn="r" defTabSz="914400" rtl="1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Courier New" panose="02070309020205020404" pitchFamily="49" charset="0"/>
              <a:buChar char="o"/>
            </a:pPr>
            <a:r>
              <a:rPr lang="he-IL" dirty="0"/>
              <a:t>50 פאקטות:</a:t>
            </a:r>
            <a:endParaRPr lang="en-IL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C47C9E8-0815-7EEF-1BCE-9A520A762E2F}"/>
              </a:ext>
            </a:extLst>
          </p:cNvPr>
          <p:cNvSpPr txBox="1">
            <a:spLocks/>
          </p:cNvSpPr>
          <p:nvPr/>
        </p:nvSpPr>
        <p:spPr>
          <a:xfrm>
            <a:off x="1371600" y="1441174"/>
            <a:ext cx="9601200" cy="83488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algn="r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</a:pPr>
            <a:r>
              <a:rPr lang="he-IL" sz="3600" u="sng" dirty="0">
                <a:solidFill>
                  <a:schemeClr val="accent3">
                    <a:lumMod val="50000"/>
                  </a:schemeClr>
                </a:solidFill>
              </a:rPr>
              <a:t>סינון על פי כמות פאקטות:</a:t>
            </a:r>
            <a:endParaRPr lang="en-IL" sz="3600" u="sng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CB2B18F-DEBB-BB4A-2280-1183EE1398B6}"/>
              </a:ext>
            </a:extLst>
          </p:cNvPr>
          <p:cNvSpPr txBox="1">
            <a:spLocks/>
          </p:cNvSpPr>
          <p:nvPr/>
        </p:nvSpPr>
        <p:spPr>
          <a:xfrm>
            <a:off x="9223662" y="4500213"/>
            <a:ext cx="1699591" cy="42738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buFont typeface="Courier New" panose="02070309020205020404" pitchFamily="49" charset="0"/>
              <a:buChar char="o"/>
            </a:pPr>
            <a:r>
              <a:rPr lang="he-IL" dirty="0"/>
              <a:t>100 פאקטות:</a:t>
            </a:r>
            <a:endParaRPr lang="en-IL"/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A1BB583B-8B19-35FE-0986-48055CB806A0}"/>
              </a:ext>
            </a:extLst>
          </p:cNvPr>
          <p:cNvSpPr/>
          <p:nvPr/>
        </p:nvSpPr>
        <p:spPr>
          <a:xfrm>
            <a:off x="10923253" y="2314966"/>
            <a:ext cx="457200" cy="4309354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en-IL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C4D66CB-8882-CA7F-D894-112CCD09707E}"/>
              </a:ext>
            </a:extLst>
          </p:cNvPr>
          <p:cNvSpPr/>
          <p:nvPr/>
        </p:nvSpPr>
        <p:spPr>
          <a:xfrm>
            <a:off x="11272629" y="4272276"/>
            <a:ext cx="919371" cy="4308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he-IL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W</a:t>
            </a:r>
            <a:r>
              <a:rPr lang="en-US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ith</a:t>
            </a:r>
            <a:r>
              <a:rPr lang="he-IL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o</a:t>
            </a:r>
            <a:r>
              <a:rPr lang="en-US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ut</a:t>
            </a:r>
          </a:p>
          <a:p>
            <a:pPr algn="ctr"/>
            <a:r>
              <a:rPr lang="en-US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Hand-Shake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05C53D6-1060-8E99-5F32-DCA37CA9DE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" b="7015"/>
          <a:stretch/>
        </p:blipFill>
        <p:spPr>
          <a:xfrm>
            <a:off x="3715252" y="2333167"/>
            <a:ext cx="3982719" cy="307782"/>
          </a:xfrm>
          <a:prstGeom prst="rect">
            <a:avLst/>
          </a:prstGeom>
        </p:spPr>
      </p:pic>
      <p:pic>
        <p:nvPicPr>
          <p:cNvPr id="21" name="Picture 20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9AD331A9-E6CE-EA28-6B50-54FCFFDA6E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5251" y="2727548"/>
            <a:ext cx="3982719" cy="151886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1ACA6D4-8B5D-5F56-D22F-844DCCEB0C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5250" y="4521842"/>
            <a:ext cx="3982719" cy="30139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5793CB5-B7E2-FB69-9C52-4332E5B7A2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5249" y="4927596"/>
            <a:ext cx="3982719" cy="1609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2714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11EFCD-014F-0116-B7AE-59E0A50C3D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73208" y="2286000"/>
            <a:ext cx="1699591" cy="427383"/>
          </a:xfrm>
        </p:spPr>
        <p:txBody>
          <a:bodyPr/>
          <a:lstStyle/>
          <a:p>
            <a:pPr algn="r" defTabSz="914400" rtl="1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Courier New" panose="02070309020205020404" pitchFamily="49" charset="0"/>
              <a:buChar char="o"/>
            </a:pPr>
            <a:r>
              <a:rPr lang="he-IL" dirty="0"/>
              <a:t>שנייה:</a:t>
            </a:r>
            <a:endParaRPr lang="en-IL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C47C9E8-0815-7EEF-1BCE-9A520A762E2F}"/>
              </a:ext>
            </a:extLst>
          </p:cNvPr>
          <p:cNvSpPr txBox="1">
            <a:spLocks/>
          </p:cNvSpPr>
          <p:nvPr/>
        </p:nvSpPr>
        <p:spPr>
          <a:xfrm>
            <a:off x="1371600" y="1441174"/>
            <a:ext cx="9601200" cy="83488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algn="r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</a:pPr>
            <a:r>
              <a:rPr lang="he-IL" sz="3600" u="sng" dirty="0">
                <a:solidFill>
                  <a:schemeClr val="accent3">
                    <a:lumMod val="50000"/>
                  </a:schemeClr>
                </a:solidFill>
              </a:rPr>
              <a:t>סינון על פי טווח זמנים:</a:t>
            </a:r>
            <a:endParaRPr lang="en-IL" sz="3600" u="sng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944602D-60EE-445B-9991-D972ABA3488A}"/>
              </a:ext>
            </a:extLst>
          </p:cNvPr>
          <p:cNvSpPr txBox="1">
            <a:spLocks/>
          </p:cNvSpPr>
          <p:nvPr/>
        </p:nvSpPr>
        <p:spPr>
          <a:xfrm>
            <a:off x="9261910" y="4480556"/>
            <a:ext cx="1699591" cy="4273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buFont typeface="Courier New" panose="02070309020205020404" pitchFamily="49" charset="0"/>
              <a:buChar char="o"/>
            </a:pPr>
            <a:r>
              <a:rPr lang="he-IL" dirty="0"/>
              <a:t>2 שניות:</a:t>
            </a:r>
            <a:endParaRPr lang="en-IL"/>
          </a:p>
        </p:txBody>
      </p:sp>
      <p:sp>
        <p:nvSpPr>
          <p:cNvPr id="2" name="Right Brace 1">
            <a:extLst>
              <a:ext uri="{FF2B5EF4-FFF2-40B4-BE49-F238E27FC236}">
                <a16:creationId xmlns:a16="http://schemas.microsoft.com/office/drawing/2014/main" id="{2DD28830-F0F7-E046-3EE9-AF118589E878}"/>
              </a:ext>
            </a:extLst>
          </p:cNvPr>
          <p:cNvSpPr/>
          <p:nvPr/>
        </p:nvSpPr>
        <p:spPr>
          <a:xfrm>
            <a:off x="10923253" y="2314966"/>
            <a:ext cx="457200" cy="4309354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en-IL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780D5A7-36A7-D2F2-7C23-F97E7E9913F7}"/>
              </a:ext>
            </a:extLst>
          </p:cNvPr>
          <p:cNvSpPr/>
          <p:nvPr/>
        </p:nvSpPr>
        <p:spPr>
          <a:xfrm>
            <a:off x="11272629" y="4272276"/>
            <a:ext cx="919371" cy="4308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he-IL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W</a:t>
            </a:r>
            <a:r>
              <a:rPr lang="en-US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ith</a:t>
            </a:r>
            <a:r>
              <a:rPr lang="he-IL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o</a:t>
            </a:r>
            <a:r>
              <a:rPr lang="en-US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ut</a:t>
            </a:r>
          </a:p>
          <a:p>
            <a:pPr algn="ctr"/>
            <a:r>
              <a:rPr lang="en-US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Hand-Shake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CFF47A-08B9-598F-1D76-D67ACB8837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500" r="943"/>
          <a:stretch/>
        </p:blipFill>
        <p:spPr>
          <a:xfrm>
            <a:off x="3715252" y="2306320"/>
            <a:ext cx="3982720" cy="320785"/>
          </a:xfrm>
          <a:prstGeom prst="rect">
            <a:avLst/>
          </a:prstGeom>
        </p:spPr>
      </p:pic>
      <p:pic>
        <p:nvPicPr>
          <p:cNvPr id="12" name="Picture 11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A2989B3E-7281-6645-FAA3-48CCA5DA4F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5252" y="2713383"/>
            <a:ext cx="3982720" cy="157649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B22E066-3003-4F36-1015-A79B79E34B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5251" y="4497879"/>
            <a:ext cx="3982719" cy="320784"/>
          </a:xfrm>
          <a:prstGeom prst="rect">
            <a:avLst/>
          </a:prstGeom>
        </p:spPr>
      </p:pic>
      <p:pic>
        <p:nvPicPr>
          <p:cNvPr id="18" name="Picture 17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01F0F615-2D8C-5F6C-870F-321A3E752C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5250" y="4897732"/>
            <a:ext cx="3982719" cy="1624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8667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63C7F-A353-D41B-A8E4-B66331286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b="1" u="sng">
                <a:latin typeface="Cooper Black" panose="0208090404030B020404" pitchFamily="18" charset="77"/>
              </a:rPr>
              <a:t>LSTM </a:t>
            </a:r>
            <a:r>
              <a:rPr lang="en-US" b="1" u="sng" dirty="0">
                <a:latin typeface="Cooper Black" panose="0208090404030B020404" pitchFamily="18" charset="77"/>
              </a:rPr>
              <a:t>(No Relative Time, DL)</a:t>
            </a:r>
            <a:endParaRPr lang="en-IL" b="1" u="sng">
              <a:latin typeface="Cooper Black" panose="0208090404030B020404" pitchFamily="18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11EFCD-014F-0116-B7AE-59E0A50C3D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73208" y="2286000"/>
            <a:ext cx="1699591" cy="427383"/>
          </a:xfrm>
        </p:spPr>
        <p:txBody>
          <a:bodyPr/>
          <a:lstStyle/>
          <a:p>
            <a:pPr algn="r" defTabSz="914400" rtl="1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Courier New" panose="02070309020205020404" pitchFamily="49" charset="0"/>
              <a:buChar char="o"/>
            </a:pPr>
            <a:r>
              <a:rPr lang="he-IL" dirty="0"/>
              <a:t>50 פאקטות:</a:t>
            </a:r>
            <a:endParaRPr lang="en-IL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C47C9E8-0815-7EEF-1BCE-9A520A762E2F}"/>
              </a:ext>
            </a:extLst>
          </p:cNvPr>
          <p:cNvSpPr txBox="1">
            <a:spLocks/>
          </p:cNvSpPr>
          <p:nvPr/>
        </p:nvSpPr>
        <p:spPr>
          <a:xfrm>
            <a:off x="1371600" y="1441174"/>
            <a:ext cx="9601200" cy="83488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algn="r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</a:pPr>
            <a:r>
              <a:rPr lang="he-IL" sz="3600" u="sng" dirty="0">
                <a:solidFill>
                  <a:schemeClr val="accent3">
                    <a:lumMod val="50000"/>
                  </a:schemeClr>
                </a:solidFill>
              </a:rPr>
              <a:t>סינון על פי כמות פאקטות:</a:t>
            </a:r>
            <a:endParaRPr lang="en-IL" sz="3600" u="sng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7A2EC0D-C297-09AD-3FD5-9AA631F4259D}"/>
              </a:ext>
            </a:extLst>
          </p:cNvPr>
          <p:cNvSpPr txBox="1">
            <a:spLocks/>
          </p:cNvSpPr>
          <p:nvPr/>
        </p:nvSpPr>
        <p:spPr>
          <a:xfrm>
            <a:off x="9226496" y="4500213"/>
            <a:ext cx="1699591" cy="33086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buFont typeface="Courier New" panose="02070309020205020404" pitchFamily="49" charset="0"/>
              <a:buChar char="o"/>
            </a:pPr>
            <a:r>
              <a:rPr lang="he-IL" dirty="0"/>
              <a:t>100 פאקטות:</a:t>
            </a:r>
            <a:endParaRPr lang="en-IL"/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611AB91C-BFC7-232E-08F5-53E4D2995C12}"/>
              </a:ext>
            </a:extLst>
          </p:cNvPr>
          <p:cNvSpPr/>
          <p:nvPr/>
        </p:nvSpPr>
        <p:spPr>
          <a:xfrm>
            <a:off x="10923253" y="2314966"/>
            <a:ext cx="457200" cy="4309354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en-IL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C1D1658-B283-C0A2-95DD-41B6D5C690BF}"/>
              </a:ext>
            </a:extLst>
          </p:cNvPr>
          <p:cNvSpPr/>
          <p:nvPr/>
        </p:nvSpPr>
        <p:spPr>
          <a:xfrm>
            <a:off x="11272629" y="4272276"/>
            <a:ext cx="919371" cy="4308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he-IL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W</a:t>
            </a:r>
            <a:r>
              <a:rPr lang="en-US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ith</a:t>
            </a:r>
            <a:r>
              <a:rPr lang="he-IL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o</a:t>
            </a:r>
            <a:r>
              <a:rPr lang="en-US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ut</a:t>
            </a:r>
          </a:p>
          <a:p>
            <a:pPr algn="ctr"/>
            <a:r>
              <a:rPr lang="en-US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Hand-Shake</a:t>
            </a:r>
          </a:p>
        </p:txBody>
      </p:sp>
      <p:pic>
        <p:nvPicPr>
          <p:cNvPr id="8" name="Picture 7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56904CBA-AAE1-A730-3DF6-B360B5A4E0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5252" y="2713383"/>
            <a:ext cx="3982720" cy="155889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137A82A-F2DE-5F3F-7C2E-4E579C426B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654" b="8208"/>
          <a:stretch/>
        </p:blipFill>
        <p:spPr>
          <a:xfrm>
            <a:off x="3715252" y="2348680"/>
            <a:ext cx="3982720" cy="292083"/>
          </a:xfrm>
          <a:prstGeom prst="rect">
            <a:avLst/>
          </a:prstGeom>
        </p:spPr>
      </p:pic>
      <p:pic>
        <p:nvPicPr>
          <p:cNvPr id="14" name="Picture 1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F86F1BEB-ABD3-526F-97D6-9CD41CF4C1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5252" y="4917676"/>
            <a:ext cx="3982719" cy="159927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AC14EA7-D2A5-0F3B-895C-7961C03F8D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5252" y="4500213"/>
            <a:ext cx="3982719" cy="330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0596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138BD-6694-F3F9-AB28-EB03238AFE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34887"/>
          </a:xfrm>
        </p:spPr>
        <p:txBody>
          <a:bodyPr/>
          <a:lstStyle/>
          <a:p>
            <a:pPr algn="r" rtl="1"/>
            <a:r>
              <a:rPr lang="he-IL" dirty="0">
                <a:solidFill>
                  <a:schemeClr val="accent3">
                    <a:lumMod val="50000"/>
                  </a:schemeClr>
                </a:solidFill>
              </a:rPr>
              <a:t>למידה מעשית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he-IL" dirty="0">
                <a:solidFill>
                  <a:schemeClr val="accent3">
                    <a:lumMod val="50000"/>
                  </a:schemeClr>
                </a:solidFill>
              </a:rPr>
              <a:t>(09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.</a:t>
            </a:r>
            <a:r>
              <a:rPr lang="he-IL" dirty="0">
                <a:solidFill>
                  <a:schemeClr val="accent3">
                    <a:lumMod val="50000"/>
                  </a:schemeClr>
                </a:solidFill>
              </a:rPr>
              <a:t>06):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0BAD3A-E7E7-C4A2-88D1-AC4A12589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9601200" cy="2703443"/>
          </a:xfrm>
        </p:spPr>
        <p:txBody>
          <a:bodyPr>
            <a:normAutofit/>
          </a:bodyPr>
          <a:lstStyle/>
          <a:p>
            <a:pPr marL="384048" indent="-384048" algn="r" defTabSz="914400" rtl="1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</a:pPr>
            <a:r>
              <a:rPr lang="he-IL" dirty="0"/>
              <a:t>הצלחנו להתחבר לשרת לאחר העדכון בעזרתו של אליה דרך ה-</a:t>
            </a:r>
            <a:r>
              <a:rPr lang="en-US" dirty="0"/>
              <a:t>.</a:t>
            </a:r>
            <a:r>
              <a:rPr lang="he-IL" sz="1800" dirty="0"/>
              <a:t>V</a:t>
            </a:r>
            <a:r>
              <a:rPr lang="en-US" sz="1800" dirty="0"/>
              <a:t>isual Studio</a:t>
            </a:r>
            <a:endParaRPr lang="he-IL" dirty="0"/>
          </a:p>
          <a:p>
            <a:pPr marL="384048" indent="-384048" algn="r" defTabSz="914400" rtl="1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</a:pPr>
            <a:r>
              <a:rPr lang="he-IL" dirty="0"/>
              <a:t>התבצע ניסוי להריץ מודל </a:t>
            </a:r>
            <a:r>
              <a:rPr lang="en-US" sz="1800" dirty="0"/>
              <a:t>Transformers</a:t>
            </a:r>
            <a:r>
              <a:rPr lang="he-IL" dirty="0"/>
              <a:t> דרך המחשב האישי ודרך השרת – בשני המקרים נכשל עקב מחסור בזיכרון כרטיס מסך (גם לאחר הורדת פרמטרים כגון גודל ה-</a:t>
            </a:r>
            <a:r>
              <a:rPr lang="en-US" sz="1800" dirty="0"/>
              <a:t>batch</a:t>
            </a:r>
            <a:r>
              <a:rPr lang="he-IL" dirty="0"/>
              <a:t>, מספר ראשים</a:t>
            </a:r>
            <a:r>
              <a:rPr lang="en-US" dirty="0"/>
              <a:t>…</a:t>
            </a:r>
            <a:r>
              <a:rPr lang="he-IL" dirty="0"/>
              <a:t>)</a:t>
            </a:r>
          </a:p>
          <a:p>
            <a:pPr marL="384048" indent="-384048" algn="r" defTabSz="914400" rtl="1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</a:pPr>
            <a:r>
              <a:rPr lang="he-IL" dirty="0"/>
              <a:t>התנסינו עם המודלים הקיימים (</a:t>
            </a:r>
            <a:r>
              <a:rPr lang="he-IL" sz="1800" dirty="0"/>
              <a:t>L</a:t>
            </a:r>
            <a:r>
              <a:rPr lang="en-US" sz="1800" dirty="0"/>
              <a:t>ST</a:t>
            </a:r>
            <a:r>
              <a:rPr lang="he-IL" sz="1800" dirty="0"/>
              <a:t>M </a:t>
            </a:r>
            <a:r>
              <a:rPr lang="he-IL" dirty="0"/>
              <a:t>ו-</a:t>
            </a:r>
            <a:r>
              <a:rPr lang="en-US" sz="1800" dirty="0"/>
              <a:t>CNN</a:t>
            </a:r>
            <a:r>
              <a:rPr lang="he-IL" dirty="0"/>
              <a:t>)</a:t>
            </a:r>
            <a:r>
              <a:rPr lang="en-US" dirty="0"/>
              <a:t>,</a:t>
            </a:r>
            <a:r>
              <a:rPr lang="he-IL" dirty="0"/>
              <a:t> הרצנו ואספנו תוצאות במספר תרחישים</a:t>
            </a:r>
            <a:br>
              <a:rPr lang="en-US" dirty="0"/>
            </a:br>
            <a:r>
              <a:rPr lang="he-IL" dirty="0"/>
              <a:t>כאשר בדקנו כל תרחיש עם וללא שלב לחיצת היד:</a:t>
            </a:r>
          </a:p>
          <a:p>
            <a:pPr marL="987552" lvl="1" indent="-457200" algn="r" rtl="1">
              <a:buFont typeface="+mj-lt"/>
              <a:buAutoNum type="arabicPeriod"/>
            </a:pPr>
            <a:r>
              <a:rPr lang="he-IL" dirty="0"/>
              <a:t>סינון על פי כמות פאקטות: 50 / 100 / 150</a:t>
            </a:r>
            <a:r>
              <a:rPr lang="en-US" dirty="0"/>
              <a:t>.</a:t>
            </a:r>
          </a:p>
          <a:p>
            <a:pPr marL="987552" lvl="1" indent="-457200" algn="r" rtl="1">
              <a:buFont typeface="+mj-lt"/>
              <a:buAutoNum type="arabicPeriod"/>
            </a:pPr>
            <a:r>
              <a:rPr lang="he-IL" dirty="0"/>
              <a:t>סינון על פי טווח זמנים: שנייה / 2 שניות / 3 שניות</a:t>
            </a:r>
            <a:r>
              <a:rPr lang="en-US" dirty="0"/>
              <a:t>.</a:t>
            </a:r>
          </a:p>
        </p:txBody>
      </p:sp>
      <p:pic>
        <p:nvPicPr>
          <p:cNvPr id="2050" name="Picture 2" descr="Code Logo Graphic by Friendesigns · Creative Fabrica">
            <a:extLst>
              <a:ext uri="{FF2B5EF4-FFF2-40B4-BE49-F238E27FC236}">
                <a16:creationId xmlns:a16="http://schemas.microsoft.com/office/drawing/2014/main" id="{8FB638B4-585B-BAA4-756E-4317EA4CCF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3879" y1="33161" x2="33879" y2="33161"/>
                        <a14:foregroundMark x1="63362" y1="29145" x2="63362" y2="291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8403" y="4820477"/>
            <a:ext cx="2807594" cy="1868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41884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11EFCD-014F-0116-B7AE-59E0A50C3D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73208" y="2286000"/>
            <a:ext cx="1699591" cy="427383"/>
          </a:xfrm>
        </p:spPr>
        <p:txBody>
          <a:bodyPr/>
          <a:lstStyle/>
          <a:p>
            <a:pPr algn="r" defTabSz="914400" rtl="1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Courier New" panose="02070309020205020404" pitchFamily="49" charset="0"/>
              <a:buChar char="o"/>
            </a:pPr>
            <a:r>
              <a:rPr lang="he-IL" dirty="0"/>
              <a:t>שנייה:</a:t>
            </a:r>
            <a:endParaRPr lang="en-IL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C47C9E8-0815-7EEF-1BCE-9A520A762E2F}"/>
              </a:ext>
            </a:extLst>
          </p:cNvPr>
          <p:cNvSpPr txBox="1">
            <a:spLocks/>
          </p:cNvSpPr>
          <p:nvPr/>
        </p:nvSpPr>
        <p:spPr>
          <a:xfrm>
            <a:off x="1371600" y="1441174"/>
            <a:ext cx="9601200" cy="83488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algn="r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</a:pPr>
            <a:r>
              <a:rPr lang="he-IL" sz="3600" u="sng" dirty="0">
                <a:solidFill>
                  <a:schemeClr val="accent3">
                    <a:lumMod val="50000"/>
                  </a:schemeClr>
                </a:solidFill>
              </a:rPr>
              <a:t>סינון על פי טווח זמנים:</a:t>
            </a:r>
            <a:endParaRPr lang="en-IL" sz="3600" u="sng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944602D-60EE-445B-9991-D972ABA3488A}"/>
              </a:ext>
            </a:extLst>
          </p:cNvPr>
          <p:cNvSpPr txBox="1">
            <a:spLocks/>
          </p:cNvSpPr>
          <p:nvPr/>
        </p:nvSpPr>
        <p:spPr>
          <a:xfrm>
            <a:off x="9223662" y="4489471"/>
            <a:ext cx="1699591" cy="4273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buFont typeface="Courier New" panose="02070309020205020404" pitchFamily="49" charset="0"/>
              <a:buChar char="o"/>
            </a:pPr>
            <a:r>
              <a:rPr lang="he-IL" dirty="0"/>
              <a:t>2 שניות:</a:t>
            </a:r>
            <a:endParaRPr lang="en-IL"/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C2FE43AA-509A-F6B2-15B8-F937E87ED49E}"/>
              </a:ext>
            </a:extLst>
          </p:cNvPr>
          <p:cNvSpPr/>
          <p:nvPr/>
        </p:nvSpPr>
        <p:spPr>
          <a:xfrm>
            <a:off x="10923253" y="2314966"/>
            <a:ext cx="457200" cy="4309354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en-IL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C2342C3-85E2-6BA9-A11B-EA74A79ECA27}"/>
              </a:ext>
            </a:extLst>
          </p:cNvPr>
          <p:cNvSpPr/>
          <p:nvPr/>
        </p:nvSpPr>
        <p:spPr>
          <a:xfrm>
            <a:off x="11272629" y="4272276"/>
            <a:ext cx="919371" cy="4308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he-IL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W</a:t>
            </a:r>
            <a:r>
              <a:rPr lang="en-US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ith</a:t>
            </a:r>
            <a:r>
              <a:rPr lang="he-IL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o</a:t>
            </a:r>
            <a:r>
              <a:rPr lang="en-US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ut</a:t>
            </a:r>
          </a:p>
          <a:p>
            <a:pPr algn="ctr"/>
            <a:r>
              <a:rPr lang="en-US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Hand-Shake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79068AF-B147-8060-8A4D-954497CEF7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5251" y="2316620"/>
            <a:ext cx="3982719" cy="307178"/>
          </a:xfrm>
          <a:prstGeom prst="rect">
            <a:avLst/>
          </a:prstGeom>
        </p:spPr>
      </p:pic>
      <p:pic>
        <p:nvPicPr>
          <p:cNvPr id="9" name="Picture 8" descr="A screenshot of a black screen&#10;&#10;Description automatically generated">
            <a:extLst>
              <a:ext uri="{FF2B5EF4-FFF2-40B4-BE49-F238E27FC236}">
                <a16:creationId xmlns:a16="http://schemas.microsoft.com/office/drawing/2014/main" id="{5FD43A9F-BDCB-05E8-265D-4B0EE25D17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5250" y="2710397"/>
            <a:ext cx="3982719" cy="163209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F83D1EF-F8F8-1AE1-505F-1039B556F7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5249" y="4520765"/>
            <a:ext cx="3982719" cy="327491"/>
          </a:xfrm>
          <a:prstGeom prst="rect">
            <a:avLst/>
          </a:prstGeom>
        </p:spPr>
      </p:pic>
      <p:pic>
        <p:nvPicPr>
          <p:cNvPr id="14" name="Picture 1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93EC94BC-5A76-A0C3-81D1-6C70D75422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5248" y="4927014"/>
            <a:ext cx="3982719" cy="1574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2852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63C7F-A353-D41B-A8E4-B66331286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b="1" u="sng">
                <a:latin typeface="Cooper Black" panose="0208090404030B020404" pitchFamily="18" charset="77"/>
              </a:rPr>
              <a:t>KNN </a:t>
            </a:r>
            <a:r>
              <a:rPr lang="en-US" b="1" u="sng" dirty="0">
                <a:latin typeface="Cooper Black" panose="0208090404030B020404" pitchFamily="18" charset="77"/>
              </a:rPr>
              <a:t>(No Relative Time, DL)</a:t>
            </a:r>
            <a:endParaRPr lang="en-IL" b="1" u="sng">
              <a:latin typeface="Cooper Black" panose="0208090404030B020404" pitchFamily="18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11EFCD-014F-0116-B7AE-59E0A50C3D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73208" y="2286000"/>
            <a:ext cx="1699591" cy="427383"/>
          </a:xfrm>
        </p:spPr>
        <p:txBody>
          <a:bodyPr>
            <a:normAutofit fontScale="92500"/>
          </a:bodyPr>
          <a:lstStyle/>
          <a:p>
            <a:pPr algn="r" defTabSz="914400" rtl="1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Courier New" panose="02070309020205020404" pitchFamily="49" charset="0"/>
              <a:buChar char="o"/>
            </a:pPr>
            <a:r>
              <a:rPr lang="en-US" dirty="0">
                <a:latin typeface="Aharoni" panose="02010803020104030203" pitchFamily="2" charset="-79"/>
                <a:cs typeface="Aharoni" panose="02010803020104030203" pitchFamily="2" charset="-79"/>
              </a:rPr>
              <a:t>150</a:t>
            </a:r>
            <a:r>
              <a:rPr lang="he-IL" dirty="0"/>
              <a:t> פאקטות:</a:t>
            </a:r>
            <a:endParaRPr lang="en-IL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C47C9E8-0815-7EEF-1BCE-9A520A762E2F}"/>
              </a:ext>
            </a:extLst>
          </p:cNvPr>
          <p:cNvSpPr txBox="1">
            <a:spLocks/>
          </p:cNvSpPr>
          <p:nvPr/>
        </p:nvSpPr>
        <p:spPr>
          <a:xfrm>
            <a:off x="1371600" y="1441174"/>
            <a:ext cx="9601200" cy="83488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algn="r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</a:pPr>
            <a:r>
              <a:rPr lang="he-IL" sz="3600" u="sng" dirty="0">
                <a:solidFill>
                  <a:schemeClr val="accent3">
                    <a:lumMod val="50000"/>
                  </a:schemeClr>
                </a:solidFill>
              </a:rPr>
              <a:t>סינון על פי כמות פאקטות:</a:t>
            </a:r>
            <a:endParaRPr lang="en-IL" sz="3600" u="sng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7A2EC0D-C297-09AD-3FD5-9AA631F4259D}"/>
              </a:ext>
            </a:extLst>
          </p:cNvPr>
          <p:cNvSpPr txBox="1">
            <a:spLocks/>
          </p:cNvSpPr>
          <p:nvPr/>
        </p:nvSpPr>
        <p:spPr>
          <a:xfrm>
            <a:off x="9226496" y="4500213"/>
            <a:ext cx="1699591" cy="33086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buFont typeface="Courier New" panose="02070309020205020404" pitchFamily="49" charset="0"/>
              <a:buChar char="o"/>
            </a:pPr>
            <a:r>
              <a:rPr lang="he-IL" dirty="0">
                <a:latin typeface="Aharoni" panose="02010803020104030203" pitchFamily="2" charset="-79"/>
                <a:cs typeface="Aharoni" panose="02010803020104030203" pitchFamily="2" charset="-79"/>
              </a:rPr>
              <a:t>450</a:t>
            </a:r>
            <a:r>
              <a:rPr lang="he-IL" dirty="0"/>
              <a:t> פאקטות:</a:t>
            </a:r>
            <a:endParaRPr lang="en-IL"/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611AB91C-BFC7-232E-08F5-53E4D2995C12}"/>
              </a:ext>
            </a:extLst>
          </p:cNvPr>
          <p:cNvSpPr/>
          <p:nvPr/>
        </p:nvSpPr>
        <p:spPr>
          <a:xfrm>
            <a:off x="10923253" y="2314966"/>
            <a:ext cx="457200" cy="4309354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en-IL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C1D1658-B283-C0A2-95DD-41B6D5C690BF}"/>
              </a:ext>
            </a:extLst>
          </p:cNvPr>
          <p:cNvSpPr/>
          <p:nvPr/>
        </p:nvSpPr>
        <p:spPr>
          <a:xfrm>
            <a:off x="11272629" y="4272276"/>
            <a:ext cx="919371" cy="4308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he-IL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W</a:t>
            </a:r>
            <a:r>
              <a:rPr lang="en-US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ith</a:t>
            </a:r>
            <a:r>
              <a:rPr lang="he-IL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o</a:t>
            </a:r>
            <a:r>
              <a:rPr lang="en-US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ut</a:t>
            </a:r>
          </a:p>
          <a:p>
            <a:pPr algn="ctr"/>
            <a:r>
              <a:rPr lang="en-US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Hand-Shake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3708150-0871-BD9A-869D-84C82358D7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3776" y="2357787"/>
            <a:ext cx="3982720" cy="2021337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0A528BD-4BE3-B9A4-3D6C-F32F7FB3E4D5}"/>
              </a:ext>
            </a:extLst>
          </p:cNvPr>
          <p:cNvSpPr txBox="1">
            <a:spLocks/>
          </p:cNvSpPr>
          <p:nvPr/>
        </p:nvSpPr>
        <p:spPr>
          <a:xfrm>
            <a:off x="3063313" y="2314966"/>
            <a:ext cx="1699591" cy="42738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buFont typeface="Courier New" panose="02070309020205020404" pitchFamily="49" charset="0"/>
              <a:buChar char="o"/>
            </a:pPr>
            <a:r>
              <a:rPr lang="he-IL" dirty="0">
                <a:latin typeface="Aharoni" panose="02010803020104030203" pitchFamily="2" charset="-79"/>
                <a:cs typeface="Aharoni" panose="02010803020104030203" pitchFamily="2" charset="-79"/>
              </a:rPr>
              <a:t>450</a:t>
            </a:r>
            <a:r>
              <a:rPr lang="he-IL" dirty="0"/>
              <a:t> פאקטות:</a:t>
            </a:r>
            <a:endParaRPr lang="en-IL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61E9A5B-BABF-5388-251B-ABDD8F3852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184" y="2742349"/>
            <a:ext cx="3982720" cy="200415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3EE7787-3C97-946B-C9ED-461F4B4D65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3776" y="4631279"/>
            <a:ext cx="3982720" cy="2012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8512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63C7F-A353-D41B-A8E4-B66331286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b="1" u="sng">
                <a:latin typeface="Cooper Black" panose="0208090404030B020404" pitchFamily="18" charset="77"/>
              </a:rPr>
              <a:t>Decision Tree </a:t>
            </a:r>
            <a:r>
              <a:rPr lang="en-US" b="1" u="sng" dirty="0">
                <a:latin typeface="Cooper Black" panose="0208090404030B020404" pitchFamily="18" charset="77"/>
              </a:rPr>
              <a:t>(No Relative Time, DL)</a:t>
            </a:r>
            <a:endParaRPr lang="en-IL" b="1" u="sng">
              <a:latin typeface="Cooper Black" panose="0208090404030B020404" pitchFamily="18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11EFCD-014F-0116-B7AE-59E0A50C3D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73208" y="2286000"/>
            <a:ext cx="1699591" cy="427383"/>
          </a:xfrm>
        </p:spPr>
        <p:txBody>
          <a:bodyPr>
            <a:normAutofit fontScale="92500"/>
          </a:bodyPr>
          <a:lstStyle/>
          <a:p>
            <a:pPr algn="r" defTabSz="914400" rtl="1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Courier New" panose="02070309020205020404" pitchFamily="49" charset="0"/>
              <a:buChar char="o"/>
            </a:pPr>
            <a:r>
              <a:rPr lang="en-US" dirty="0">
                <a:latin typeface="Aharoni" panose="02010803020104030203" pitchFamily="2" charset="-79"/>
                <a:cs typeface="Aharoni" panose="02010803020104030203" pitchFamily="2" charset="-79"/>
              </a:rPr>
              <a:t>150</a:t>
            </a:r>
            <a:r>
              <a:rPr lang="he-IL" dirty="0"/>
              <a:t> פאקטות:</a:t>
            </a:r>
            <a:endParaRPr lang="en-IL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C47C9E8-0815-7EEF-1BCE-9A520A762E2F}"/>
              </a:ext>
            </a:extLst>
          </p:cNvPr>
          <p:cNvSpPr txBox="1">
            <a:spLocks/>
          </p:cNvSpPr>
          <p:nvPr/>
        </p:nvSpPr>
        <p:spPr>
          <a:xfrm>
            <a:off x="1371600" y="1441174"/>
            <a:ext cx="9601200" cy="83488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algn="r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</a:pPr>
            <a:r>
              <a:rPr lang="he-IL" sz="3600" u="sng" dirty="0">
                <a:solidFill>
                  <a:schemeClr val="accent3">
                    <a:lumMod val="50000"/>
                  </a:schemeClr>
                </a:solidFill>
              </a:rPr>
              <a:t>סינון על פי כמות פאקטות:</a:t>
            </a:r>
            <a:endParaRPr lang="en-IL" sz="3600" u="sng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7A2EC0D-C297-09AD-3FD5-9AA631F4259D}"/>
              </a:ext>
            </a:extLst>
          </p:cNvPr>
          <p:cNvSpPr txBox="1">
            <a:spLocks/>
          </p:cNvSpPr>
          <p:nvPr/>
        </p:nvSpPr>
        <p:spPr>
          <a:xfrm>
            <a:off x="9226496" y="4500213"/>
            <a:ext cx="1699591" cy="33086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buFont typeface="Courier New" panose="02070309020205020404" pitchFamily="49" charset="0"/>
              <a:buChar char="o"/>
            </a:pPr>
            <a:r>
              <a:rPr lang="en-US" dirty="0">
                <a:latin typeface="Aharoni" panose="02010803020104030203" pitchFamily="2" charset="-79"/>
                <a:cs typeface="Aharoni" panose="02010803020104030203" pitchFamily="2" charset="-79"/>
              </a:rPr>
              <a:t>250</a:t>
            </a:r>
            <a:r>
              <a:rPr lang="he-IL" dirty="0"/>
              <a:t> פאקטות:</a:t>
            </a:r>
            <a:endParaRPr lang="en-IL"/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611AB91C-BFC7-232E-08F5-53E4D2995C12}"/>
              </a:ext>
            </a:extLst>
          </p:cNvPr>
          <p:cNvSpPr/>
          <p:nvPr/>
        </p:nvSpPr>
        <p:spPr>
          <a:xfrm>
            <a:off x="10923253" y="2314966"/>
            <a:ext cx="457200" cy="4309354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en-IL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C1D1658-B283-C0A2-95DD-41B6D5C690BF}"/>
              </a:ext>
            </a:extLst>
          </p:cNvPr>
          <p:cNvSpPr/>
          <p:nvPr/>
        </p:nvSpPr>
        <p:spPr>
          <a:xfrm>
            <a:off x="11272629" y="4272276"/>
            <a:ext cx="919371" cy="4308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he-IL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W</a:t>
            </a:r>
            <a:r>
              <a:rPr lang="en-US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ith</a:t>
            </a:r>
            <a:r>
              <a:rPr lang="he-IL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o</a:t>
            </a:r>
            <a:r>
              <a:rPr lang="en-US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ut</a:t>
            </a:r>
          </a:p>
          <a:p>
            <a:pPr algn="ctr"/>
            <a:r>
              <a:rPr lang="en-US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Hand-Shake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CCF75D4-9153-F001-8B44-21BFC7B281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7234" y="2286000"/>
            <a:ext cx="3995974" cy="205360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7CEAD03-E1D9-5E01-2BA4-EFB287C718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7585" y="4500213"/>
            <a:ext cx="3975623" cy="200494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FDD71CF-0441-937D-517E-90FE541C1B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915" y="2737714"/>
            <a:ext cx="3941932" cy="2004948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B8AF4525-93A4-253C-04CF-78ADDB65750E}"/>
              </a:ext>
            </a:extLst>
          </p:cNvPr>
          <p:cNvSpPr txBox="1">
            <a:spLocks/>
          </p:cNvSpPr>
          <p:nvPr/>
        </p:nvSpPr>
        <p:spPr>
          <a:xfrm>
            <a:off x="3053888" y="2310331"/>
            <a:ext cx="1699591" cy="42738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buFont typeface="Courier New" panose="02070309020205020404" pitchFamily="49" charset="0"/>
              <a:buChar char="o"/>
            </a:pPr>
            <a:r>
              <a:rPr lang="he-IL" dirty="0">
                <a:latin typeface="Aharoni" panose="02010803020104030203" pitchFamily="2" charset="-79"/>
                <a:cs typeface="Aharoni" panose="02010803020104030203" pitchFamily="2" charset="-79"/>
              </a:rPr>
              <a:t>450</a:t>
            </a:r>
            <a:r>
              <a:rPr lang="he-IL" dirty="0"/>
              <a:t> פאקטות:</a:t>
            </a:r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717423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138BD-6694-F3F9-AB28-EB03238AFE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34887"/>
          </a:xfrm>
        </p:spPr>
        <p:txBody>
          <a:bodyPr/>
          <a:lstStyle/>
          <a:p>
            <a:pPr algn="r" rtl="1"/>
            <a:r>
              <a:rPr lang="he-IL" dirty="0">
                <a:solidFill>
                  <a:schemeClr val="accent3">
                    <a:lumMod val="50000"/>
                  </a:schemeClr>
                </a:solidFill>
              </a:rPr>
              <a:t>למידה מעשית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he-IL" dirty="0">
                <a:solidFill>
                  <a:schemeClr val="accent3">
                    <a:lumMod val="50000"/>
                  </a:schemeClr>
                </a:solidFill>
              </a:rPr>
              <a:t>(09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.</a:t>
            </a:r>
            <a:r>
              <a:rPr lang="he-IL" dirty="0">
                <a:solidFill>
                  <a:schemeClr val="accent3">
                    <a:lumMod val="50000"/>
                  </a:schemeClr>
                </a:solidFill>
              </a:rPr>
              <a:t>28):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0BAD3A-E7E7-C4A2-88D1-AC4A12589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666239"/>
            <a:ext cx="9601200" cy="3624217"/>
          </a:xfrm>
        </p:spPr>
        <p:txBody>
          <a:bodyPr>
            <a:normAutofit/>
          </a:bodyPr>
          <a:lstStyle/>
          <a:p>
            <a:pPr marL="384048" indent="-384048" algn="r" defTabSz="914400" rtl="1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</a:pPr>
            <a:r>
              <a:rPr lang="he-IL" dirty="0"/>
              <a:t>הוספת הערות לקוד הקיים ב-</a:t>
            </a:r>
            <a:r>
              <a:rPr lang="he-IL" dirty="0" err="1"/>
              <a:t>G</a:t>
            </a:r>
            <a:r>
              <a:rPr lang="en-US" dirty="0"/>
              <a:t>itHub</a:t>
            </a:r>
            <a:r>
              <a:rPr lang="he-IL" dirty="0"/>
              <a:t>.</a:t>
            </a:r>
          </a:p>
          <a:p>
            <a:pPr marL="384048" indent="-384048" algn="r" defTabSz="914400" rtl="1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</a:pPr>
            <a:r>
              <a:rPr lang="he-IL" dirty="0"/>
              <a:t>איסוף תוצאות </a:t>
            </a:r>
            <a:r>
              <a:rPr lang="en-US" dirty="0"/>
              <a:t> </a:t>
            </a:r>
            <a:r>
              <a:rPr lang="en-US" sz="1800" dirty="0"/>
              <a:t>weighted avg</a:t>
            </a:r>
            <a:r>
              <a:rPr lang="he-IL" dirty="0"/>
              <a:t>מכלל המודלים </a:t>
            </a:r>
            <a:r>
              <a:rPr lang="en-US" dirty="0"/>
              <a:t>(</a:t>
            </a:r>
            <a:r>
              <a:rPr lang="en-US" sz="1800" dirty="0"/>
              <a:t>LSTM, CNN</a:t>
            </a:r>
            <a:r>
              <a:rPr lang="en-US" dirty="0"/>
              <a:t>)</a:t>
            </a:r>
            <a:br>
              <a:rPr lang="en-US" dirty="0"/>
            </a:br>
            <a:r>
              <a:rPr lang="he-IL" dirty="0"/>
              <a:t>עם שלב לחיצת היד מדאטה בתצורת </a:t>
            </a:r>
            <a:r>
              <a:rPr lang="he-IL" sz="1800" dirty="0"/>
              <a:t>D</a:t>
            </a:r>
            <a:r>
              <a:rPr lang="en-US" sz="1800" dirty="0"/>
              <a:t>L</a:t>
            </a:r>
            <a:r>
              <a:rPr lang="he-IL" sz="1800" dirty="0"/>
              <a:t> </a:t>
            </a:r>
            <a:r>
              <a:rPr lang="he-IL" dirty="0"/>
              <a:t>ו-</a:t>
            </a:r>
            <a:r>
              <a:rPr lang="en-US" dirty="0"/>
              <a:t>.</a:t>
            </a:r>
            <a:r>
              <a:rPr lang="he-IL" sz="1800" dirty="0"/>
              <a:t>T</a:t>
            </a:r>
            <a:r>
              <a:rPr lang="en-US" sz="1800" dirty="0"/>
              <a:t>DL</a:t>
            </a:r>
            <a:br>
              <a:rPr lang="en-US" dirty="0"/>
            </a:br>
            <a:r>
              <a:rPr lang="en-US" sz="1400" dirty="0"/>
              <a:t>-</a:t>
            </a:r>
            <a:r>
              <a:rPr lang="he-IL" sz="1400" dirty="0"/>
              <a:t> הנתונים המלאים בתיקייה בשרת בנתיב </a:t>
            </a:r>
            <a:r>
              <a:rPr lang="en-US" sz="1400" dirty="0"/>
              <a:t>.”</a:t>
            </a:r>
            <a:r>
              <a:rPr lang="he-IL" sz="1400" dirty="0"/>
              <a:t>s</a:t>
            </a:r>
            <a:r>
              <a:rPr lang="en-US" sz="1400" dirty="0"/>
              <a:t>halev/Public/Weighted AVG”</a:t>
            </a:r>
          </a:p>
          <a:p>
            <a:pPr marL="384048" indent="-384048" algn="r" defTabSz="914400" rtl="1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</a:pPr>
            <a:r>
              <a:rPr lang="he-IL" dirty="0"/>
              <a:t>הצגת הדאטה ב-</a:t>
            </a:r>
            <a:r>
              <a:rPr lang="en-US" sz="1800" dirty="0"/>
              <a:t>Bar Chart</a:t>
            </a:r>
            <a:r>
              <a:rPr lang="he-IL" sz="1800" dirty="0"/>
              <a:t> </a:t>
            </a:r>
            <a:r>
              <a:rPr lang="he-IL" dirty="0"/>
              <a:t>והוספת קובץ הנתונים </a:t>
            </a:r>
            <a:r>
              <a:rPr lang="en-US" dirty="0"/>
              <a:t>(</a:t>
            </a:r>
            <a:r>
              <a:rPr lang="en-US" sz="1800" dirty="0"/>
              <a:t>Packet Count Results.csv</a:t>
            </a:r>
            <a:r>
              <a:rPr lang="en-US" dirty="0"/>
              <a:t>)</a:t>
            </a:r>
            <a:r>
              <a:rPr lang="he-IL" dirty="0"/>
              <a:t> ל-</a:t>
            </a:r>
            <a:r>
              <a:rPr lang="en-US" sz="1800" dirty="0"/>
              <a:t>.GitHub</a:t>
            </a:r>
            <a:endParaRPr lang="he-IL" dirty="0"/>
          </a:p>
        </p:txBody>
      </p:sp>
      <p:pic>
        <p:nvPicPr>
          <p:cNvPr id="2050" name="Picture 2" descr="Code Logo Graphic by Friendesigns · Creative Fabrica">
            <a:extLst>
              <a:ext uri="{FF2B5EF4-FFF2-40B4-BE49-F238E27FC236}">
                <a16:creationId xmlns:a16="http://schemas.microsoft.com/office/drawing/2014/main" id="{8FB638B4-585B-BAA4-756E-4317EA4CCF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3879" y1="33161" x2="33879" y2="33161"/>
                        <a14:foregroundMark x1="63362" y1="29145" x2="63362" y2="291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411" t="19870" r="13166" b="16590"/>
          <a:stretch/>
        </p:blipFill>
        <p:spPr bwMode="auto">
          <a:xfrm>
            <a:off x="5453743" y="5191762"/>
            <a:ext cx="1752600" cy="1187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55639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B574122-E7B9-4254-225F-A836DB41D354}"/>
              </a:ext>
            </a:extLst>
          </p:cNvPr>
          <p:cNvSpPr txBox="1">
            <a:spLocks/>
          </p:cNvSpPr>
          <p:nvPr/>
        </p:nvSpPr>
        <p:spPr>
          <a:xfrm>
            <a:off x="1371600" y="800100"/>
            <a:ext cx="9601200" cy="9067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u="sng" dirty="0">
                <a:latin typeface="Cooper Black" panose="0208090404030B020404" pitchFamily="18" charset="77"/>
              </a:rPr>
              <a:t>Model analyze by packets count</a:t>
            </a:r>
            <a:endParaRPr lang="en-IL" b="1" u="sng">
              <a:latin typeface="Cooper Black" panose="0208090404030B020404" pitchFamily="18" charset="77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AE55557-BC2B-3459-107F-9184233CBD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6866244"/>
              </p:ext>
            </p:extLst>
          </p:nvPr>
        </p:nvGraphicFramePr>
        <p:xfrm>
          <a:off x="2509520" y="1889760"/>
          <a:ext cx="8128000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3803676094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792236167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634636527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092822478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589881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r" defTabSz="914400" rtl="1" eaLnBrk="1" latinLnBrk="0" hangingPunct="1"/>
                      <a:endParaRPr lang="en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he-IL" dirty="0"/>
                        <a:t>L</a:t>
                      </a:r>
                      <a:r>
                        <a:rPr lang="en-US" dirty="0"/>
                        <a:t>STM (TDL)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/>
                        <a:t>CNN (TDL)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/>
                        <a:t>LSTM (DL)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/>
                        <a:t>CNN (DL)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70711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he-IL" dirty="0"/>
                        <a:t>30 פאקטות</a:t>
                      </a:r>
                      <a:endParaRPr lang="en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en-IL"/>
                        <a:t>0.95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/>
                        <a:t>0.94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/>
                        <a:t>0.86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en-US" dirty="0"/>
                        <a:t>0.93</a:t>
                      </a:r>
                      <a:endParaRPr lang="en-I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90280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he-IL" dirty="0"/>
                        <a:t>50 פאקטות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/>
                        <a:t>0.83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en-US" dirty="0"/>
                        <a:t>0.94</a:t>
                      </a:r>
                      <a:endParaRPr lang="en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/>
                        <a:t>0.89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/>
                        <a:t>0.93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6633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he-IL" dirty="0"/>
                        <a:t>70 פאקטות</a:t>
                      </a:r>
                      <a:endParaRPr lang="en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/>
                        <a:t>0.69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/>
                        <a:t>0.94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/>
                        <a:t>0.70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/>
                        <a:t>0.95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11035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he-IL" dirty="0"/>
                        <a:t>90 פאקטות</a:t>
                      </a:r>
                      <a:endParaRPr lang="en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/>
                        <a:t>0.81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/>
                        <a:t>0.95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/>
                        <a:t>0.78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/>
                        <a:t>0.95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30844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he-IL" dirty="0"/>
                        <a:t>110 פאקטות</a:t>
                      </a:r>
                      <a:endParaRPr lang="en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/>
                        <a:t>0.81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/>
                        <a:t>0.95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/>
                        <a:t>0.81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/>
                        <a:t>0.96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51285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he-IL" dirty="0"/>
                        <a:t>130 פאקטות</a:t>
                      </a:r>
                      <a:endParaRPr lang="en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/>
                        <a:t>0.93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/>
                        <a:t>0.96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/>
                        <a:t>0.69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/>
                        <a:t>0.96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88928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he-IL" dirty="0"/>
                        <a:t>150 פאקטות</a:t>
                      </a:r>
                      <a:endParaRPr lang="en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/>
                        <a:t>0.77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/>
                        <a:t>0.96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/>
                        <a:t>0.42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/>
                        <a:t>0.95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26741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he-IL" dirty="0"/>
                        <a:t>170 פאקטות</a:t>
                      </a:r>
                      <a:endParaRPr lang="en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/>
                        <a:t>0.89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/>
                        <a:t>0.96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/>
                        <a:t>0.59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/>
                        <a:t>0.96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1894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he-IL" dirty="0"/>
                        <a:t>190 פאקטות</a:t>
                      </a:r>
                      <a:endParaRPr lang="en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/>
                        <a:t>0.62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/>
                        <a:t>0.96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/>
                        <a:t>0.62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/>
                        <a:t>0.95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36799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he-IL" dirty="0"/>
                        <a:t>200 פאקטות</a:t>
                      </a:r>
                      <a:endParaRPr lang="en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/>
                        <a:t>0.62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/>
                        <a:t>0.96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/>
                        <a:t>0.69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en-US" dirty="0"/>
                        <a:t>0.96</a:t>
                      </a:r>
                      <a:endParaRPr lang="en-I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96175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300540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roup 82">
            <a:extLst>
              <a:ext uri="{FF2B5EF4-FFF2-40B4-BE49-F238E27FC236}">
                <a16:creationId xmlns:a16="http://schemas.microsoft.com/office/drawing/2014/main" id="{449BC34D-9C23-4D6D-8213-1F471AF85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84" name="Freeform 6">
              <a:extLst>
                <a:ext uri="{FF2B5EF4-FFF2-40B4-BE49-F238E27FC236}">
                  <a16:creationId xmlns:a16="http://schemas.microsoft.com/office/drawing/2014/main" id="{FA0F5D6C-5025-4D7E-82DD-C2C6FDA1E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85" name="Freeform 6">
              <a:extLst>
                <a:ext uri="{FF2B5EF4-FFF2-40B4-BE49-F238E27FC236}">
                  <a16:creationId xmlns:a16="http://schemas.microsoft.com/office/drawing/2014/main" id="{E2AF2C17-4AB4-4402-B84B-129EF95D16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87" name="Rectangle 86">
            <a:extLst>
              <a:ext uri="{FF2B5EF4-FFF2-40B4-BE49-F238E27FC236}">
                <a16:creationId xmlns:a16="http://schemas.microsoft.com/office/drawing/2014/main" id="{1F9A0C1C-8ABC-401B-8FE9-AC9327C4C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B574122-E7B9-4254-225F-A836DB41D354}"/>
              </a:ext>
            </a:extLst>
          </p:cNvPr>
          <p:cNvSpPr txBox="1">
            <a:spLocks/>
          </p:cNvSpPr>
          <p:nvPr/>
        </p:nvSpPr>
        <p:spPr>
          <a:xfrm>
            <a:off x="8154186" y="2016617"/>
            <a:ext cx="3355942" cy="235024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6000" b="1" u="sng" cap="all" dirty="0"/>
              <a:t>Bar Chart</a:t>
            </a:r>
          </a:p>
        </p:txBody>
      </p:sp>
      <p:sp>
        <p:nvSpPr>
          <p:cNvPr id="89" name="Freeform 6">
            <a:extLst>
              <a:ext uri="{FF2B5EF4-FFF2-40B4-BE49-F238E27FC236}">
                <a16:creationId xmlns:a16="http://schemas.microsoft.com/office/drawing/2014/main" id="{BA5783C3-2F96-40A7-A24F-30CB07AA3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649163" y="634028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91" name="Freeform 6">
            <a:extLst>
              <a:ext uri="{FF2B5EF4-FFF2-40B4-BE49-F238E27FC236}">
                <a16:creationId xmlns:a16="http://schemas.microsoft.com/office/drawing/2014/main" id="{A9D08DBA-0326-4C4E-ACFB-576F3ABDD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94670" y="2016617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B42F25-E253-C7D5-DB9F-9D525C132D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0531" y="1306117"/>
            <a:ext cx="5556203" cy="4378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4483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B574122-E7B9-4254-225F-A836DB41D354}"/>
              </a:ext>
            </a:extLst>
          </p:cNvPr>
          <p:cNvSpPr txBox="1">
            <a:spLocks/>
          </p:cNvSpPr>
          <p:nvPr/>
        </p:nvSpPr>
        <p:spPr>
          <a:xfrm>
            <a:off x="1371600" y="800100"/>
            <a:ext cx="9601200" cy="9067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u="sng" dirty="0">
                <a:latin typeface="Cooper Black" panose="0208090404030B020404" pitchFamily="18" charset="77"/>
              </a:rPr>
              <a:t>KNN vs Decision Tree</a:t>
            </a:r>
            <a:endParaRPr lang="en-IL" b="1" u="sng" dirty="0">
              <a:latin typeface="Cooper Black" panose="0208090404030B020404" pitchFamily="18" charset="77"/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DA06D12-9757-7BD5-A4CC-29732DD6D3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0693083"/>
              </p:ext>
            </p:extLst>
          </p:nvPr>
        </p:nvGraphicFramePr>
        <p:xfrm>
          <a:off x="1286189" y="2081506"/>
          <a:ext cx="9686611" cy="3976395"/>
        </p:xfrm>
        <a:graphic>
          <a:graphicData uri="http://schemas.openxmlformats.org/drawingml/2006/table">
            <a:tbl>
              <a:tblPr/>
              <a:tblGrid>
                <a:gridCol w="1044162">
                  <a:extLst>
                    <a:ext uri="{9D8B030D-6E8A-4147-A177-3AD203B41FA5}">
                      <a16:colId xmlns:a16="http://schemas.microsoft.com/office/drawing/2014/main" val="3082899250"/>
                    </a:ext>
                  </a:extLst>
                </a:gridCol>
                <a:gridCol w="1044162">
                  <a:extLst>
                    <a:ext uri="{9D8B030D-6E8A-4147-A177-3AD203B41FA5}">
                      <a16:colId xmlns:a16="http://schemas.microsoft.com/office/drawing/2014/main" val="3635701462"/>
                    </a:ext>
                  </a:extLst>
                </a:gridCol>
                <a:gridCol w="1156610">
                  <a:extLst>
                    <a:ext uri="{9D8B030D-6E8A-4147-A177-3AD203B41FA5}">
                      <a16:colId xmlns:a16="http://schemas.microsoft.com/office/drawing/2014/main" val="1366907153"/>
                    </a:ext>
                  </a:extLst>
                </a:gridCol>
                <a:gridCol w="1140546">
                  <a:extLst>
                    <a:ext uri="{9D8B030D-6E8A-4147-A177-3AD203B41FA5}">
                      <a16:colId xmlns:a16="http://schemas.microsoft.com/office/drawing/2014/main" val="3150501757"/>
                    </a:ext>
                  </a:extLst>
                </a:gridCol>
                <a:gridCol w="1252994">
                  <a:extLst>
                    <a:ext uri="{9D8B030D-6E8A-4147-A177-3AD203B41FA5}">
                      <a16:colId xmlns:a16="http://schemas.microsoft.com/office/drawing/2014/main" val="3409163246"/>
                    </a:ext>
                  </a:extLst>
                </a:gridCol>
                <a:gridCol w="899586">
                  <a:extLst>
                    <a:ext uri="{9D8B030D-6E8A-4147-A177-3AD203B41FA5}">
                      <a16:colId xmlns:a16="http://schemas.microsoft.com/office/drawing/2014/main" val="968464147"/>
                    </a:ext>
                  </a:extLst>
                </a:gridCol>
                <a:gridCol w="1028098">
                  <a:extLst>
                    <a:ext uri="{9D8B030D-6E8A-4147-A177-3AD203B41FA5}">
                      <a16:colId xmlns:a16="http://schemas.microsoft.com/office/drawing/2014/main" val="45746505"/>
                    </a:ext>
                  </a:extLst>
                </a:gridCol>
                <a:gridCol w="995970">
                  <a:extLst>
                    <a:ext uri="{9D8B030D-6E8A-4147-A177-3AD203B41FA5}">
                      <a16:colId xmlns:a16="http://schemas.microsoft.com/office/drawing/2014/main" val="1489590150"/>
                    </a:ext>
                  </a:extLst>
                </a:gridCol>
                <a:gridCol w="1124483">
                  <a:extLst>
                    <a:ext uri="{9D8B030D-6E8A-4147-A177-3AD203B41FA5}">
                      <a16:colId xmlns:a16="http://schemas.microsoft.com/office/drawing/2014/main" val="1074441674"/>
                    </a:ext>
                  </a:extLst>
                </a:gridCol>
              </a:tblGrid>
              <a:tr h="999145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Packet Count</a:t>
                      </a:r>
                      <a:endParaRPr lang="en-US" sz="1400" dirty="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 KNN (HS-DL)</a:t>
                      </a:r>
                      <a:endParaRPr lang="en-US" sz="1400" dirty="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 KNN (NHS-DL)</a:t>
                      </a:r>
                      <a:endParaRPr lang="en-US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 KNN (HS-TDL)</a:t>
                      </a:r>
                      <a:endParaRPr lang="en-US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 KNN (NHS-TDL)</a:t>
                      </a:r>
                      <a:endParaRPr lang="en-US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 DT (HS-DL)</a:t>
                      </a:r>
                      <a:endParaRPr lang="en-US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 DT (NHS-DL)</a:t>
                      </a:r>
                      <a:endParaRPr lang="en-US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 DT (HS-TDL)</a:t>
                      </a:r>
                      <a:endParaRPr lang="en-US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 DT (NHS-TDL)</a:t>
                      </a:r>
                      <a:endParaRPr lang="en-US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3957920"/>
                  </a:ext>
                </a:extLst>
              </a:tr>
              <a:tr h="297725">
                <a:tc>
                  <a:txBody>
                    <a:bodyPr/>
                    <a:lstStyle/>
                    <a:p>
                      <a:pPr algn="ctr"/>
                      <a:r>
                        <a:rPr lang="en-IL" sz="1400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30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4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0.87</a:t>
                      </a:r>
                      <a:endParaRPr lang="en-IL" sz="1400" dirty="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4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0.82</a:t>
                      </a:r>
                      <a:endParaRPr lang="en-IL" sz="1400" dirty="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4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0.87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4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0.82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4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0.97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4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0.89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4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0.97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4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0.89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4200277"/>
                  </a:ext>
                </a:extLst>
              </a:tr>
              <a:tr h="297725">
                <a:tc>
                  <a:txBody>
                    <a:bodyPr/>
                    <a:lstStyle/>
                    <a:p>
                      <a:pPr algn="ctr"/>
                      <a:r>
                        <a:rPr lang="en-IL" sz="1400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50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4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0.85</a:t>
                      </a:r>
                      <a:endParaRPr lang="en-IL" sz="1400" dirty="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4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0.81</a:t>
                      </a:r>
                      <a:endParaRPr lang="en-IL" sz="1400" dirty="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4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0.85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4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0.81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4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0.97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4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0.88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4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0.97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4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0.88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6877078"/>
                  </a:ext>
                </a:extLst>
              </a:tr>
              <a:tr h="297725">
                <a:tc>
                  <a:txBody>
                    <a:bodyPr/>
                    <a:lstStyle/>
                    <a:p>
                      <a:pPr algn="ctr"/>
                      <a:r>
                        <a:rPr lang="en-IL" sz="1400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70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4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0.84</a:t>
                      </a:r>
                      <a:endParaRPr lang="en-IL" sz="1400" dirty="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4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0.8</a:t>
                      </a:r>
                      <a:endParaRPr lang="en-IL" sz="1400" dirty="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4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0.84</a:t>
                      </a:r>
                      <a:endParaRPr lang="en-IL" sz="1400" dirty="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4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0.8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4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0.96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4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0.86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4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0.96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4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0.86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06616690"/>
                  </a:ext>
                </a:extLst>
              </a:tr>
              <a:tr h="297725">
                <a:tc>
                  <a:txBody>
                    <a:bodyPr/>
                    <a:lstStyle/>
                    <a:p>
                      <a:pPr algn="ctr"/>
                      <a:r>
                        <a:rPr lang="en-IL" sz="1400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90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4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0.83</a:t>
                      </a:r>
                      <a:endParaRPr lang="en-IL" sz="1400" dirty="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4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0.81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4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0.83</a:t>
                      </a:r>
                      <a:endParaRPr lang="en-IL" sz="1400" dirty="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4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0.81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4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0.97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4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0.86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4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0.97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4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0.86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47079364"/>
                  </a:ext>
                </a:extLst>
              </a:tr>
              <a:tr h="297725">
                <a:tc>
                  <a:txBody>
                    <a:bodyPr/>
                    <a:lstStyle/>
                    <a:p>
                      <a:pPr algn="ctr"/>
                      <a:r>
                        <a:rPr lang="en-IL" sz="1400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110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4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0.86</a:t>
                      </a:r>
                      <a:endParaRPr lang="en-IL" sz="1400" dirty="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4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0.84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4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0.86</a:t>
                      </a:r>
                      <a:endParaRPr lang="en-IL" sz="1400" dirty="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4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0.84</a:t>
                      </a:r>
                      <a:endParaRPr lang="en-IL" sz="1400" dirty="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4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0.97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4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0.87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4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0.97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4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0.87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20734722"/>
                  </a:ext>
                </a:extLst>
              </a:tr>
              <a:tr h="297725">
                <a:tc>
                  <a:txBody>
                    <a:bodyPr/>
                    <a:lstStyle/>
                    <a:p>
                      <a:pPr algn="ctr"/>
                      <a:r>
                        <a:rPr lang="en-IL" sz="1400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130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4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0.87</a:t>
                      </a:r>
                      <a:endParaRPr lang="en-IL" sz="1400" dirty="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4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0.84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4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0.87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4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0.84</a:t>
                      </a:r>
                      <a:endParaRPr lang="en-IL" sz="1400" dirty="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4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0.97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4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0.86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4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0.97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4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0.86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2746242"/>
                  </a:ext>
                </a:extLst>
              </a:tr>
              <a:tr h="297725">
                <a:tc>
                  <a:txBody>
                    <a:bodyPr/>
                    <a:lstStyle/>
                    <a:p>
                      <a:pPr algn="ctr"/>
                      <a:r>
                        <a:rPr lang="en-IL" sz="1400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150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4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0.86</a:t>
                      </a:r>
                      <a:endParaRPr lang="en-IL" sz="1400" dirty="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4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0.84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4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0.86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4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0.84</a:t>
                      </a:r>
                      <a:endParaRPr lang="en-IL" sz="1400" dirty="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4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0.97</a:t>
                      </a:r>
                      <a:endParaRPr lang="en-IL" sz="1400" dirty="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4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0.87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4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0.97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4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0.87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9775738"/>
                  </a:ext>
                </a:extLst>
              </a:tr>
              <a:tr h="297725">
                <a:tc>
                  <a:txBody>
                    <a:bodyPr/>
                    <a:lstStyle/>
                    <a:p>
                      <a:pPr algn="ctr"/>
                      <a:r>
                        <a:rPr lang="en-IL" sz="1400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170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4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0.87</a:t>
                      </a:r>
                      <a:endParaRPr lang="en-IL" sz="1400" dirty="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4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0.86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4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0.87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4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0.86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4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0.96</a:t>
                      </a:r>
                      <a:endParaRPr lang="en-IL" sz="1400" dirty="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4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0.87</a:t>
                      </a:r>
                      <a:endParaRPr lang="en-IL" sz="1400" dirty="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4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0.96</a:t>
                      </a:r>
                      <a:endParaRPr lang="en-IL" sz="1400" dirty="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4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0.87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31440644"/>
                  </a:ext>
                </a:extLst>
              </a:tr>
              <a:tr h="297725">
                <a:tc>
                  <a:txBody>
                    <a:bodyPr/>
                    <a:lstStyle/>
                    <a:p>
                      <a:pPr algn="ctr"/>
                      <a:r>
                        <a:rPr lang="en-IL" sz="1400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190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4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0.87</a:t>
                      </a:r>
                      <a:endParaRPr lang="en-IL" sz="1400" dirty="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4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0.86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4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0.87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4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0.86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4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0.96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4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0.87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4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0.96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4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0.87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9758852"/>
                  </a:ext>
                </a:extLst>
              </a:tr>
              <a:tr h="297725">
                <a:tc>
                  <a:txBody>
                    <a:bodyPr/>
                    <a:lstStyle/>
                    <a:p>
                      <a:pPr algn="ctr"/>
                      <a:r>
                        <a:rPr lang="en-IL" sz="1400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200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4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0.88</a:t>
                      </a:r>
                      <a:endParaRPr lang="en-IL" sz="1400" dirty="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4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0.87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4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0.88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4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0.87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4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0.97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4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0.87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4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0.97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4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0.87</a:t>
                      </a:r>
                      <a:endParaRPr lang="en-IL" sz="1400" dirty="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39357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853069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Group 95">
            <a:extLst>
              <a:ext uri="{FF2B5EF4-FFF2-40B4-BE49-F238E27FC236}">
                <a16:creationId xmlns:a16="http://schemas.microsoft.com/office/drawing/2014/main" id="{449BC34D-9C23-4D6D-8213-1F471AF85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97" name="Freeform 6">
              <a:extLst>
                <a:ext uri="{FF2B5EF4-FFF2-40B4-BE49-F238E27FC236}">
                  <a16:creationId xmlns:a16="http://schemas.microsoft.com/office/drawing/2014/main" id="{FA0F5D6C-5025-4D7E-82DD-C2C6FDA1E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98" name="Freeform 6">
              <a:extLst>
                <a:ext uri="{FF2B5EF4-FFF2-40B4-BE49-F238E27FC236}">
                  <a16:creationId xmlns:a16="http://schemas.microsoft.com/office/drawing/2014/main" id="{E2AF2C17-4AB4-4402-B84B-129EF95D16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00" name="Rectangle 99">
            <a:extLst>
              <a:ext uri="{FF2B5EF4-FFF2-40B4-BE49-F238E27FC236}">
                <a16:creationId xmlns:a16="http://schemas.microsoft.com/office/drawing/2014/main" id="{1F9A0C1C-8ABC-401B-8FE9-AC9327C4C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B574122-E7B9-4254-225F-A836DB41D354}"/>
              </a:ext>
            </a:extLst>
          </p:cNvPr>
          <p:cNvSpPr txBox="1">
            <a:spLocks/>
          </p:cNvSpPr>
          <p:nvPr/>
        </p:nvSpPr>
        <p:spPr>
          <a:xfrm>
            <a:off x="8154186" y="634028"/>
            <a:ext cx="3355942" cy="373283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6000" b="1" u="sng" cap="all" dirty="0"/>
              <a:t>Bar Chart</a:t>
            </a:r>
          </a:p>
        </p:txBody>
      </p:sp>
      <p:sp>
        <p:nvSpPr>
          <p:cNvPr id="102" name="Freeform 6">
            <a:extLst>
              <a:ext uri="{FF2B5EF4-FFF2-40B4-BE49-F238E27FC236}">
                <a16:creationId xmlns:a16="http://schemas.microsoft.com/office/drawing/2014/main" id="{BA5783C3-2F96-40A7-A24F-30CB07AA3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649163" y="634028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04" name="Freeform 6">
            <a:extLst>
              <a:ext uri="{FF2B5EF4-FFF2-40B4-BE49-F238E27FC236}">
                <a16:creationId xmlns:a16="http://schemas.microsoft.com/office/drawing/2014/main" id="{A9D08DBA-0326-4C4E-ACFB-576F3ABDD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94670" y="2016617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2" name="Picture 1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05D0182C-4608-7620-933F-17EB7B92E7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9023" y="1604461"/>
            <a:ext cx="5659222" cy="3848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56840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Group 95">
            <a:extLst>
              <a:ext uri="{FF2B5EF4-FFF2-40B4-BE49-F238E27FC236}">
                <a16:creationId xmlns:a16="http://schemas.microsoft.com/office/drawing/2014/main" id="{449BC34D-9C23-4D6D-8213-1F471AF85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97" name="Freeform 6">
              <a:extLst>
                <a:ext uri="{FF2B5EF4-FFF2-40B4-BE49-F238E27FC236}">
                  <a16:creationId xmlns:a16="http://schemas.microsoft.com/office/drawing/2014/main" id="{FA0F5D6C-5025-4D7E-82DD-C2C6FDA1E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98" name="Freeform 6">
              <a:extLst>
                <a:ext uri="{FF2B5EF4-FFF2-40B4-BE49-F238E27FC236}">
                  <a16:creationId xmlns:a16="http://schemas.microsoft.com/office/drawing/2014/main" id="{E2AF2C17-4AB4-4402-B84B-129EF95D16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00" name="Rectangle 99">
            <a:extLst>
              <a:ext uri="{FF2B5EF4-FFF2-40B4-BE49-F238E27FC236}">
                <a16:creationId xmlns:a16="http://schemas.microsoft.com/office/drawing/2014/main" id="{1F9A0C1C-8ABC-401B-8FE9-AC9327C4C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B574122-E7B9-4254-225F-A836DB41D354}"/>
              </a:ext>
            </a:extLst>
          </p:cNvPr>
          <p:cNvSpPr txBox="1">
            <a:spLocks/>
          </p:cNvSpPr>
          <p:nvPr/>
        </p:nvSpPr>
        <p:spPr>
          <a:xfrm>
            <a:off x="8154186" y="634028"/>
            <a:ext cx="3355942" cy="373283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6000" b="1" u="sng" cap="all" dirty="0"/>
              <a:t>Bar Chart</a:t>
            </a:r>
          </a:p>
        </p:txBody>
      </p:sp>
      <p:sp>
        <p:nvSpPr>
          <p:cNvPr id="102" name="Freeform 6">
            <a:extLst>
              <a:ext uri="{FF2B5EF4-FFF2-40B4-BE49-F238E27FC236}">
                <a16:creationId xmlns:a16="http://schemas.microsoft.com/office/drawing/2014/main" id="{BA5783C3-2F96-40A7-A24F-30CB07AA3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649163" y="634028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04" name="Freeform 6">
            <a:extLst>
              <a:ext uri="{FF2B5EF4-FFF2-40B4-BE49-F238E27FC236}">
                <a16:creationId xmlns:a16="http://schemas.microsoft.com/office/drawing/2014/main" id="{A9D08DBA-0326-4C4E-ACFB-576F3ABDD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94670" y="2016617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5D0182C-4608-7620-933F-17EB7B92E79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379023" y="1634582"/>
            <a:ext cx="5659222" cy="3788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24052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138BD-6694-F3F9-AB28-EB03238AFE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34887"/>
          </a:xfrm>
        </p:spPr>
        <p:txBody>
          <a:bodyPr/>
          <a:lstStyle/>
          <a:p>
            <a:pPr algn="r" rtl="1"/>
            <a:r>
              <a:rPr lang="he-IL" dirty="0">
                <a:solidFill>
                  <a:schemeClr val="accent3">
                    <a:lumMod val="50000"/>
                  </a:schemeClr>
                </a:solidFill>
              </a:rPr>
              <a:t>למידה מעשית ועיונית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he-IL" dirty="0">
                <a:solidFill>
                  <a:schemeClr val="accent3">
                    <a:lumMod val="50000"/>
                  </a:schemeClr>
                </a:solidFill>
              </a:rPr>
              <a:t>(10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.</a:t>
            </a:r>
            <a:r>
              <a:rPr lang="he-IL" dirty="0">
                <a:solidFill>
                  <a:schemeClr val="accent3">
                    <a:lumMod val="50000"/>
                  </a:schemeClr>
                </a:solidFill>
              </a:rPr>
              <a:t>02):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0BAD3A-E7E7-C4A2-88D1-AC4A12589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666239"/>
            <a:ext cx="9601200" cy="3891182"/>
          </a:xfrm>
        </p:spPr>
        <p:txBody>
          <a:bodyPr>
            <a:normAutofit/>
          </a:bodyPr>
          <a:lstStyle/>
          <a:p>
            <a:pPr marL="384048" indent="-384048" algn="r" defTabSz="914400" rtl="1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</a:pPr>
            <a:r>
              <a:rPr lang="he-IL" dirty="0"/>
              <a:t>עדכון תוצאות הטבלה + הגרף של שבוע שעבר מ-</a:t>
            </a:r>
            <a:r>
              <a:rPr lang="en-US" sz="1800" dirty="0"/>
              <a:t>Accuracy</a:t>
            </a:r>
            <a:r>
              <a:rPr lang="he-IL" dirty="0"/>
              <a:t> ל-</a:t>
            </a:r>
            <a:r>
              <a:rPr lang="en-US" sz="1800" dirty="0"/>
              <a:t>Weighted AVG</a:t>
            </a:r>
            <a:r>
              <a:rPr lang="he-IL" dirty="0"/>
              <a:t>.</a:t>
            </a:r>
          </a:p>
          <a:p>
            <a:pPr marL="384048" indent="-384048" algn="r" defTabSz="914400" rtl="1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</a:pPr>
            <a:r>
              <a:rPr lang="he-IL" dirty="0"/>
              <a:t>קריאת המאמר על סיווג תנועה באמצעות </a:t>
            </a:r>
            <a:r>
              <a:rPr lang="en-US" sz="1800" dirty="0"/>
              <a:t>mini - FlowPic</a:t>
            </a:r>
            <a:r>
              <a:rPr lang="he-IL" dirty="0"/>
              <a:t>.</a:t>
            </a:r>
            <a:endParaRPr lang="en-US" dirty="0"/>
          </a:p>
          <a:p>
            <a:pPr algn="r" rtl="1"/>
            <a:r>
              <a:rPr lang="he-IL" dirty="0"/>
              <a:t>איסוף תוצאות </a:t>
            </a:r>
            <a:r>
              <a:rPr lang="en-US" dirty="0"/>
              <a:t> </a:t>
            </a:r>
            <a:r>
              <a:rPr lang="en-US" sz="1900" dirty="0"/>
              <a:t>weighted avg</a:t>
            </a:r>
            <a:r>
              <a:rPr lang="he-IL" dirty="0"/>
              <a:t>מכלל המודלים והתצורות עם סינון לפי זמן והצגתם בטבלה וב-</a:t>
            </a:r>
            <a:r>
              <a:rPr lang="en-US" sz="1900" dirty="0"/>
              <a:t>.Bar Char</a:t>
            </a:r>
            <a:endParaRPr lang="he-IL" dirty="0"/>
          </a:p>
          <a:p>
            <a:pPr algn="r" rtl="1"/>
            <a:r>
              <a:rPr lang="he-IL" dirty="0"/>
              <a:t>הרצת 3 המודלים של שירזי (יוצר הדאטה סט של </a:t>
            </a:r>
            <a:r>
              <a:rPr lang="en-US" sz="1800" dirty="0"/>
              <a:t>QUIC</a:t>
            </a:r>
            <a:r>
              <a:rPr lang="he-IL" dirty="0"/>
              <a:t>) ללא שינוי הפרמטרים:</a:t>
            </a:r>
            <a:br>
              <a:rPr lang="en-US" dirty="0"/>
            </a:br>
            <a:r>
              <a:rPr lang="he-IL" dirty="0"/>
              <a:t>- </a:t>
            </a:r>
            <a:r>
              <a:rPr lang="en-US" dirty="0"/>
              <a:t>.</a:t>
            </a:r>
            <a:r>
              <a:rPr lang="en-US" sz="1800" dirty="0"/>
              <a:t>multitaskMasked</a:t>
            </a:r>
            <a:br>
              <a:rPr lang="en-US" dirty="0"/>
            </a:br>
            <a:r>
              <a:rPr lang="he-IL" dirty="0"/>
              <a:t>- </a:t>
            </a:r>
            <a:r>
              <a:rPr lang="en-US" dirty="0"/>
              <a:t>. </a:t>
            </a:r>
            <a:r>
              <a:rPr lang="en-US" sz="1800" dirty="0"/>
              <a:t>singletask</a:t>
            </a:r>
            <a:br>
              <a:rPr lang="en-US" dirty="0"/>
            </a:br>
            <a:r>
              <a:rPr lang="he-IL" dirty="0"/>
              <a:t>- </a:t>
            </a:r>
            <a:r>
              <a:rPr lang="en-US" dirty="0"/>
              <a:t>.</a:t>
            </a:r>
            <a:r>
              <a:rPr lang="en-US" sz="1800" dirty="0"/>
              <a:t>transferlearning</a:t>
            </a:r>
            <a:br>
              <a:rPr lang="en-US" dirty="0"/>
            </a:br>
            <a:r>
              <a:rPr lang="he-IL" dirty="0"/>
              <a:t> והשוואה למודל בעל התוצאות הכי טובות שלנו נכון לעכשיו (</a:t>
            </a:r>
            <a:r>
              <a:rPr lang="en-US" sz="1800" dirty="0"/>
              <a:t>CNN TDL</a:t>
            </a:r>
            <a:r>
              <a:rPr lang="he-IL" dirty="0"/>
              <a:t>)</a:t>
            </a:r>
            <a:r>
              <a:rPr lang="en-US" dirty="0"/>
              <a:t>.</a:t>
            </a:r>
          </a:p>
          <a:p>
            <a:pPr algn="r" rtl="1"/>
            <a:r>
              <a:rPr lang="he-IL" dirty="0"/>
              <a:t>הרצת כל המודלים עם </a:t>
            </a:r>
            <a:r>
              <a:rPr lang="en-US" sz="1800" dirty="0"/>
              <a:t>Pcaps</a:t>
            </a:r>
            <a:r>
              <a:rPr lang="he-IL" dirty="0"/>
              <a:t> </a:t>
            </a:r>
            <a:r>
              <a:rPr lang="en-US" sz="1800" dirty="0"/>
              <a:t>QUIC</a:t>
            </a:r>
            <a:r>
              <a:rPr lang="he-IL" sz="1800" dirty="0"/>
              <a:t> והנפקת טבלה + </a:t>
            </a:r>
            <a:r>
              <a:rPr lang="en-US" sz="1800" dirty="0"/>
              <a:t>.Bar Char</a:t>
            </a:r>
          </a:p>
          <a:p>
            <a:pPr algn="r" rtl="1"/>
            <a:r>
              <a:rPr lang="he-IL" sz="1800" dirty="0"/>
              <a:t>ניתוח התוצאות של מודל רובוטריקים על </a:t>
            </a:r>
            <a:r>
              <a:rPr lang="en-US" sz="1800" dirty="0"/>
              <a:t>.QUIC</a:t>
            </a:r>
            <a:endParaRPr lang="he-IL" dirty="0"/>
          </a:p>
        </p:txBody>
      </p:sp>
      <p:pic>
        <p:nvPicPr>
          <p:cNvPr id="2050" name="Picture 2" descr="Code Logo Graphic by Friendesigns · Creative Fabrica">
            <a:extLst>
              <a:ext uri="{FF2B5EF4-FFF2-40B4-BE49-F238E27FC236}">
                <a16:creationId xmlns:a16="http://schemas.microsoft.com/office/drawing/2014/main" id="{8FB638B4-585B-BAA4-756E-4317EA4CCF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3879" y1="33161" x2="33879" y2="33161"/>
                        <a14:foregroundMark x1="63362" y1="29145" x2="63362" y2="291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411" t="19870" r="13166" b="16590"/>
          <a:stretch/>
        </p:blipFill>
        <p:spPr bwMode="auto">
          <a:xfrm>
            <a:off x="5453743" y="5191762"/>
            <a:ext cx="1752600" cy="1187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hlinkClick r:id="rId4"/>
            <a:extLst>
              <a:ext uri="{FF2B5EF4-FFF2-40B4-BE49-F238E27FC236}">
                <a16:creationId xmlns:a16="http://schemas.microsoft.com/office/drawing/2014/main" id="{622A8B20-EA02-35EF-77AC-6BFC74EA95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800" y="2162011"/>
            <a:ext cx="248477" cy="247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hlinkClick r:id="rId6"/>
            <a:extLst>
              <a:ext uri="{FF2B5EF4-FFF2-40B4-BE49-F238E27FC236}">
                <a16:creationId xmlns:a16="http://schemas.microsoft.com/office/drawing/2014/main" id="{E193D2D2-C7DD-2289-CEE8-E9C10E7F3F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800" y="3050553"/>
            <a:ext cx="248477" cy="247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94295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63C7F-A353-D41B-A8E4-B66331286D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1441" y="189869"/>
            <a:ext cx="9601200" cy="1485900"/>
          </a:xfrm>
        </p:spPr>
        <p:txBody>
          <a:bodyPr/>
          <a:lstStyle/>
          <a:p>
            <a:r>
              <a:rPr lang="en-IL" b="1" u="sng">
                <a:latin typeface="Cooper Black" panose="0208090404030B020404" pitchFamily="18" charset="77"/>
              </a:rPr>
              <a:t>CNN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C47C9E8-0815-7EEF-1BCE-9A520A762E2F}"/>
              </a:ext>
            </a:extLst>
          </p:cNvPr>
          <p:cNvSpPr txBox="1">
            <a:spLocks/>
          </p:cNvSpPr>
          <p:nvPr/>
        </p:nvSpPr>
        <p:spPr>
          <a:xfrm>
            <a:off x="1361441" y="210749"/>
            <a:ext cx="9601200" cy="83488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algn="r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</a:pPr>
            <a:r>
              <a:rPr lang="he-IL" sz="3600" u="sng" dirty="0">
                <a:solidFill>
                  <a:schemeClr val="accent3">
                    <a:lumMod val="50000"/>
                  </a:schemeClr>
                </a:solidFill>
              </a:rPr>
              <a:t>סינון על פי כמות פאקטות:</a:t>
            </a:r>
            <a:endParaRPr lang="en-IL" sz="3600" u="sng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A534D51-67C7-8C2A-9662-44C23B108B30}"/>
              </a:ext>
            </a:extLst>
          </p:cNvPr>
          <p:cNvSpPr/>
          <p:nvPr/>
        </p:nvSpPr>
        <p:spPr>
          <a:xfrm>
            <a:off x="11272629" y="3590854"/>
            <a:ext cx="919371" cy="4308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he-IL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W</a:t>
            </a:r>
            <a:r>
              <a:rPr lang="en-US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ith</a:t>
            </a:r>
          </a:p>
          <a:p>
            <a:pPr algn="ctr"/>
            <a:r>
              <a:rPr lang="en-US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Hand-Shake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867D26A-EAA1-DD32-E578-F3E4F4411B30}"/>
              </a:ext>
            </a:extLst>
          </p:cNvPr>
          <p:cNvSpPr txBox="1">
            <a:spLocks/>
          </p:cNvSpPr>
          <p:nvPr/>
        </p:nvSpPr>
        <p:spPr>
          <a:xfrm>
            <a:off x="9130968" y="863600"/>
            <a:ext cx="1699591" cy="4273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buFont typeface="Courier New" panose="02070309020205020404" pitchFamily="49" charset="0"/>
              <a:buChar char="o"/>
            </a:pPr>
            <a:r>
              <a:rPr lang="he-IL" dirty="0"/>
              <a:t>50 פאקטות:</a:t>
            </a:r>
            <a:endParaRPr lang="en-IL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74F662E-B6B0-505B-14CD-EB33AE841B59}"/>
              </a:ext>
            </a:extLst>
          </p:cNvPr>
          <p:cNvSpPr txBox="1">
            <a:spLocks/>
          </p:cNvSpPr>
          <p:nvPr/>
        </p:nvSpPr>
        <p:spPr>
          <a:xfrm>
            <a:off x="9223660" y="2981149"/>
            <a:ext cx="1699591" cy="42738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buFont typeface="Courier New" panose="02070309020205020404" pitchFamily="49" charset="0"/>
              <a:buChar char="o"/>
            </a:pPr>
            <a:r>
              <a:rPr lang="he-IL" dirty="0"/>
              <a:t>100 פאקטות:</a:t>
            </a:r>
            <a:endParaRPr lang="en-IL"/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58661868-8041-965C-EB6B-891D2BC70BFC}"/>
              </a:ext>
            </a:extLst>
          </p:cNvPr>
          <p:cNvSpPr/>
          <p:nvPr/>
        </p:nvSpPr>
        <p:spPr>
          <a:xfrm>
            <a:off x="10923251" y="896836"/>
            <a:ext cx="457200" cy="5757964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en-IL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E73CC59C-75E5-00D7-70C0-F12F4CD7DD09}"/>
              </a:ext>
            </a:extLst>
          </p:cNvPr>
          <p:cNvSpPr txBox="1">
            <a:spLocks/>
          </p:cNvSpPr>
          <p:nvPr/>
        </p:nvSpPr>
        <p:spPr>
          <a:xfrm>
            <a:off x="9223660" y="5098698"/>
            <a:ext cx="1699591" cy="42738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buFont typeface="Courier New" panose="02070309020205020404" pitchFamily="49" charset="0"/>
              <a:buChar char="o"/>
            </a:pPr>
            <a:r>
              <a:rPr lang="he-IL" dirty="0"/>
              <a:t>150 פאקטות:</a:t>
            </a:r>
            <a:endParaRPr lang="en-IL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3DCFF81-5F57-DE4D-9CD0-DE096E6624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4" r="-84"/>
          <a:stretch/>
        </p:blipFill>
        <p:spPr bwMode="auto">
          <a:xfrm>
            <a:off x="4372962" y="5098698"/>
            <a:ext cx="3401431" cy="164537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D02E69F-B24B-9A7B-AF9A-41467E839B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1" r="693"/>
          <a:stretch/>
        </p:blipFill>
        <p:spPr bwMode="auto">
          <a:xfrm>
            <a:off x="4406017" y="3040444"/>
            <a:ext cx="3368376" cy="170828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D1F6BCC-0999-2357-564F-04DD8D4062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8" r="1279"/>
          <a:stretch/>
        </p:blipFill>
        <p:spPr bwMode="auto">
          <a:xfrm>
            <a:off x="4406017" y="1077291"/>
            <a:ext cx="3368376" cy="161328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344062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B574122-E7B9-4254-225F-A836DB41D354}"/>
              </a:ext>
            </a:extLst>
          </p:cNvPr>
          <p:cNvSpPr txBox="1">
            <a:spLocks/>
          </p:cNvSpPr>
          <p:nvPr/>
        </p:nvSpPr>
        <p:spPr>
          <a:xfrm>
            <a:off x="1371600" y="800100"/>
            <a:ext cx="9601200" cy="9067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u="sng" dirty="0">
                <a:latin typeface="Cooper Black" panose="0208090404030B020404" pitchFamily="18" charset="77"/>
              </a:rPr>
              <a:t>Model analyze by time</a:t>
            </a:r>
            <a:endParaRPr lang="en-IL" b="1" u="sng">
              <a:latin typeface="Cooper Black" panose="0208090404030B020404" pitchFamily="18" charset="77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AE55557-BC2B-3459-107F-9184233CBD91}"/>
              </a:ext>
            </a:extLst>
          </p:cNvPr>
          <p:cNvGraphicFramePr>
            <a:graphicFrameLocks noGrp="1"/>
          </p:cNvGraphicFramePr>
          <p:nvPr/>
        </p:nvGraphicFramePr>
        <p:xfrm>
          <a:off x="2436368" y="1913797"/>
          <a:ext cx="8128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3803676094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792236167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634636527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092822478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589881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r" defTabSz="914400" rtl="1" eaLnBrk="1" latinLnBrk="0" hangingPunct="1"/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he-IL" dirty="0"/>
                        <a:t>L</a:t>
                      </a:r>
                      <a:r>
                        <a:rPr lang="en-US" dirty="0"/>
                        <a:t>STM (TDL)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 dirty="0"/>
                        <a:t>CNN (TDL)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/>
                        <a:t>LSTM (DL)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/>
                        <a:t>CNN (DL)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70711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he-IL" dirty="0"/>
                        <a:t>שנייה</a:t>
                      </a:r>
                      <a:endParaRPr lang="en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/>
                        <a:t>0.84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en-US" dirty="0"/>
                        <a:t>0.93</a:t>
                      </a:r>
                      <a:endParaRPr lang="en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en-US" dirty="0"/>
                        <a:t>0.66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en-US" dirty="0"/>
                        <a:t>0.88</a:t>
                      </a:r>
                      <a:endParaRPr lang="en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90280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he-IL" dirty="0"/>
                        <a:t>2 שניות</a:t>
                      </a:r>
                      <a:endParaRPr lang="en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 dirty="0"/>
                        <a:t>0.79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en-US" dirty="0"/>
                        <a:t>0.94</a:t>
                      </a:r>
                      <a:endParaRPr lang="en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/>
                        <a:t>0.78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dirty="0"/>
                        <a:t>0.94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6633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he-IL" dirty="0"/>
                        <a:t>3 שניות</a:t>
                      </a:r>
                      <a:endParaRPr lang="en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/>
                        <a:t>0.83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/>
                        <a:t>0.94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en-US" dirty="0"/>
                        <a:t>0.83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 dirty="0"/>
                        <a:t>0.91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1103587"/>
                  </a:ext>
                </a:extLst>
              </a:tr>
            </a:tbl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285FF4E9-7701-CD3D-5347-A5B1194AAF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1465" y="3541930"/>
            <a:ext cx="4161470" cy="3176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6273646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B574122-E7B9-4254-225F-A836DB41D354}"/>
              </a:ext>
            </a:extLst>
          </p:cNvPr>
          <p:cNvSpPr txBox="1">
            <a:spLocks/>
          </p:cNvSpPr>
          <p:nvPr/>
        </p:nvSpPr>
        <p:spPr>
          <a:xfrm>
            <a:off x="1371600" y="800100"/>
            <a:ext cx="10027328" cy="78012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u="sng" dirty="0">
                <a:latin typeface="Cooper Black" panose="0208090404030B020404" pitchFamily="18" charset="77"/>
              </a:rPr>
              <a:t>Comparing our models to Shrezari’s</a:t>
            </a:r>
            <a:endParaRPr lang="en-IL" b="1" u="sng" dirty="0">
              <a:latin typeface="Cooper Black" panose="0208090404030B020404" pitchFamily="18" charset="77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AE55557-BC2B-3459-107F-9184233CBD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1098546"/>
              </p:ext>
            </p:extLst>
          </p:nvPr>
        </p:nvGraphicFramePr>
        <p:xfrm>
          <a:off x="1897382" y="1983408"/>
          <a:ext cx="8975764" cy="110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95339">
                  <a:extLst>
                    <a:ext uri="{9D8B030D-6E8A-4147-A177-3AD203B41FA5}">
                      <a16:colId xmlns:a16="http://schemas.microsoft.com/office/drawing/2014/main" val="1412085466"/>
                    </a:ext>
                  </a:extLst>
                </a:gridCol>
                <a:gridCol w="1695339">
                  <a:extLst>
                    <a:ext uri="{9D8B030D-6E8A-4147-A177-3AD203B41FA5}">
                      <a16:colId xmlns:a16="http://schemas.microsoft.com/office/drawing/2014/main" val="792236167"/>
                    </a:ext>
                  </a:extLst>
                </a:gridCol>
                <a:gridCol w="1944874">
                  <a:extLst>
                    <a:ext uri="{9D8B030D-6E8A-4147-A177-3AD203B41FA5}">
                      <a16:colId xmlns:a16="http://schemas.microsoft.com/office/drawing/2014/main" val="3634636527"/>
                    </a:ext>
                  </a:extLst>
                </a:gridCol>
                <a:gridCol w="1820106">
                  <a:extLst>
                    <a:ext uri="{9D8B030D-6E8A-4147-A177-3AD203B41FA5}">
                      <a16:colId xmlns:a16="http://schemas.microsoft.com/office/drawing/2014/main" val="1092822478"/>
                    </a:ext>
                  </a:extLst>
                </a:gridCol>
                <a:gridCol w="1820106">
                  <a:extLst>
                    <a:ext uri="{9D8B030D-6E8A-4147-A177-3AD203B41FA5}">
                      <a16:colId xmlns:a16="http://schemas.microsoft.com/office/drawing/2014/main" val="3589881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r" defTabSz="914400" rtl="1" eaLnBrk="1" latinLnBrk="0" hangingPunct="1"/>
                      <a:endParaRPr lang="en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en-US" dirty="0"/>
                        <a:t>CNN</a:t>
                      </a:r>
                      <a:endParaRPr lang="en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dirty="0"/>
                        <a:t>MultitaskMasked</a:t>
                      </a:r>
                      <a:endParaRPr lang="en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Singletask</a:t>
                      </a:r>
                      <a:endParaRPr lang="en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Transferlearning</a:t>
                      </a:r>
                      <a:endParaRPr lang="en-I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70711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en-US" dirty="0"/>
                        <a:t>Loss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/>
                        <a:t>0.1263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/>
                        <a:t>1.6786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en-US" dirty="0"/>
                        <a:t>1.1326</a:t>
                      </a:r>
                      <a:endParaRPr lang="en-IL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/>
                        <a:t>1.2009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190280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/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/>
                        <a:t>0.9611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/>
                        <a:t>0.8667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/>
                        <a:t>0.4867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/>
                        <a:t>0.8133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7581645"/>
                  </a:ext>
                </a:extLst>
              </a:tr>
            </a:tbl>
          </a:graphicData>
        </a:graphic>
      </p:graphicFrame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A486C7-EC97-BB92-1ED4-3E35957CA7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67147" y="4181543"/>
            <a:ext cx="7343521" cy="1427356"/>
          </a:xfrm>
        </p:spPr>
        <p:txBody>
          <a:bodyPr>
            <a:normAutofit/>
          </a:bodyPr>
          <a:lstStyle/>
          <a:p>
            <a:pPr algn="r" rtl="1">
              <a:buFont typeface="Wingdings" pitchFamily="2" charset="2"/>
              <a:buChar char="ü"/>
            </a:pPr>
            <a:r>
              <a:rPr lang="he-IL" sz="1600" b="1" dirty="0">
                <a:latin typeface="Arial Hebrew" pitchFamily="2" charset="-79"/>
                <a:cs typeface="Arial Hebrew" pitchFamily="2" charset="-79"/>
              </a:rPr>
              <a:t>את הבדיקות ביצעתי ללא סינון וכולל שלב לחיצת הידיים</a:t>
            </a:r>
            <a:r>
              <a:rPr lang="en-US" sz="1600" b="1" dirty="0">
                <a:latin typeface="Arial Hebrew" pitchFamily="2" charset="-79"/>
                <a:cs typeface="Arial Hebrew" pitchFamily="2" charset="-79"/>
              </a:rPr>
              <a:t>.</a:t>
            </a:r>
            <a:endParaRPr lang="he-IL" sz="1600" b="1" dirty="0">
              <a:latin typeface="Arial Hebrew" pitchFamily="2" charset="-79"/>
              <a:cs typeface="Arial Hebrew" pitchFamily="2" charset="-79"/>
            </a:endParaRPr>
          </a:p>
          <a:p>
            <a:pPr algn="r" rtl="1">
              <a:buFont typeface="Wingdings" pitchFamily="2" charset="2"/>
              <a:buChar char="ü"/>
            </a:pPr>
            <a:r>
              <a:rPr lang="he-IL" sz="1600" b="1" dirty="0">
                <a:latin typeface="Arial Hebrew" pitchFamily="2" charset="-79"/>
                <a:cs typeface="Arial Hebrew" pitchFamily="2" charset="-79"/>
              </a:rPr>
              <a:t>ההחלטה להשוות למודל ה-</a:t>
            </a:r>
            <a:r>
              <a:rPr lang="he-IL" sz="1600" b="1" dirty="0" err="1">
                <a:latin typeface="Arial Hebrew" pitchFamily="2" charset="-79"/>
                <a:cs typeface="Arial Hebrew" pitchFamily="2" charset="-79"/>
              </a:rPr>
              <a:t>C</a:t>
            </a:r>
            <a:r>
              <a:rPr lang="en-US" sz="1600" b="1" dirty="0">
                <a:latin typeface="Arial Hebrew" pitchFamily="2" charset="-79"/>
                <a:cs typeface="Arial Hebrew" pitchFamily="2" charset="-79"/>
              </a:rPr>
              <a:t>NN</a:t>
            </a:r>
            <a:r>
              <a:rPr lang="he-IL" sz="1600" b="1" dirty="0">
                <a:latin typeface="Arial Hebrew" pitchFamily="2" charset="-79"/>
                <a:cs typeface="Arial Hebrew" pitchFamily="2" charset="-79"/>
              </a:rPr>
              <a:t> בתצורת </a:t>
            </a:r>
            <a:r>
              <a:rPr lang="en-US" sz="1600" b="1" dirty="0">
                <a:latin typeface="Arial Hebrew" pitchFamily="2" charset="-79"/>
                <a:cs typeface="Arial Hebrew" pitchFamily="2" charset="-79"/>
              </a:rPr>
              <a:t>TDL</a:t>
            </a:r>
            <a:r>
              <a:rPr lang="he-IL" sz="1600" b="1" dirty="0">
                <a:latin typeface="Arial Hebrew" pitchFamily="2" charset="-79"/>
                <a:cs typeface="Arial Hebrew" pitchFamily="2" charset="-79"/>
              </a:rPr>
              <a:t> בלבד הייתה לאור התוצאות</a:t>
            </a:r>
            <a:br>
              <a:rPr lang="en-US" sz="1600" b="1" dirty="0">
                <a:latin typeface="Arial Hebrew" pitchFamily="2" charset="-79"/>
                <a:cs typeface="Arial Hebrew" pitchFamily="2" charset="-79"/>
              </a:rPr>
            </a:br>
            <a:r>
              <a:rPr lang="he-IL" sz="1600" b="1" dirty="0">
                <a:latin typeface="Arial Hebrew" pitchFamily="2" charset="-79"/>
                <a:cs typeface="Arial Hebrew" pitchFamily="2" charset="-79"/>
              </a:rPr>
              <a:t>שאספנו עד כה שהעידו כי מודל זה הינו הכי עקבי</a:t>
            </a:r>
            <a:r>
              <a:rPr lang="en-US" sz="1600" b="1" dirty="0">
                <a:latin typeface="Arial Hebrew" pitchFamily="2" charset="-79"/>
                <a:cs typeface="Arial Hebrew" pitchFamily="2" charset="-79"/>
              </a:rPr>
              <a:t>, </a:t>
            </a:r>
            <a:r>
              <a:rPr lang="he-IL" sz="1600" b="1" dirty="0">
                <a:latin typeface="Arial Hebrew" pitchFamily="2" charset="-79"/>
                <a:cs typeface="Arial Hebrew" pitchFamily="2" charset="-79"/>
              </a:rPr>
              <a:t>יציב ובעל התוצאות הכי גבוהות</a:t>
            </a:r>
            <a:r>
              <a:rPr lang="en-US" sz="1600" b="1" dirty="0">
                <a:latin typeface="Arial Hebrew" pitchFamily="2" charset="-79"/>
                <a:cs typeface="Arial Hebrew" pitchFamily="2" charset="-79"/>
              </a:rPr>
              <a:t>.</a:t>
            </a:r>
            <a:endParaRPr lang="he-IL" sz="1600" b="1" dirty="0">
              <a:latin typeface="Arial Hebrew" pitchFamily="2" charset="-79"/>
              <a:cs typeface="Arial Hebrew" pitchFamily="2" charset="-79"/>
            </a:endParaRPr>
          </a:p>
          <a:p>
            <a:pPr algn="r" rtl="1">
              <a:buFont typeface="Wingdings" pitchFamily="2" charset="2"/>
              <a:buChar char="ü"/>
            </a:pPr>
            <a:r>
              <a:rPr lang="he-IL" sz="1600" b="1" dirty="0">
                <a:latin typeface="Arial Hebrew" pitchFamily="2" charset="-79"/>
                <a:cs typeface="Arial Hebrew" pitchFamily="2" charset="-79"/>
              </a:rPr>
              <a:t>ב-</a:t>
            </a:r>
            <a:r>
              <a:rPr lang="en-US" sz="1600" b="1" dirty="0">
                <a:latin typeface="Arial Hebrew" pitchFamily="2" charset="-79"/>
                <a:cs typeface="Arial Hebrew" pitchFamily="2" charset="-79"/>
              </a:rPr>
              <a:t>MM</a:t>
            </a:r>
            <a:r>
              <a:rPr lang="he-IL" sz="1600" b="1" dirty="0">
                <a:latin typeface="Arial Hebrew" pitchFamily="2" charset="-79"/>
                <a:cs typeface="Arial Hebrew" pitchFamily="2" charset="-79"/>
              </a:rPr>
              <a:t> החשבתי את ה-</a:t>
            </a:r>
            <a:r>
              <a:rPr lang="en-US" sz="1600" b="1" dirty="0">
                <a:latin typeface="Arial Hebrew" pitchFamily="2" charset="-79"/>
                <a:cs typeface="Arial Hebrew" pitchFamily="2" charset="-79"/>
              </a:rPr>
              <a:t>.Class Accuracy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C5C8655-94F2-68A9-8525-19903EEF5E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796" y="3335766"/>
            <a:ext cx="3941955" cy="31189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4606736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B574122-E7B9-4254-225F-A836DB41D354}"/>
              </a:ext>
            </a:extLst>
          </p:cNvPr>
          <p:cNvSpPr txBox="1">
            <a:spLocks/>
          </p:cNvSpPr>
          <p:nvPr/>
        </p:nvSpPr>
        <p:spPr>
          <a:xfrm>
            <a:off x="857990" y="375410"/>
            <a:ext cx="9590936" cy="90678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20000"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u="sng" dirty="0">
                <a:latin typeface="Cooper Black" panose="0208090404030B020404" pitchFamily="18" charset="77"/>
              </a:rPr>
              <a:t>Quic Pcaps models analyzed by packets count</a:t>
            </a:r>
            <a:endParaRPr lang="en-IL" b="1" u="sng" dirty="0">
              <a:latin typeface="Cooper Black" panose="0208090404030B020404" pitchFamily="18" charset="77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AE55557-BC2B-3459-107F-9184233CBD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8884623"/>
              </p:ext>
            </p:extLst>
          </p:nvPr>
        </p:nvGraphicFramePr>
        <p:xfrm>
          <a:off x="2509520" y="1889760"/>
          <a:ext cx="3251200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3803676094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6346365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0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Accuracies</a:t>
                      </a:r>
                      <a:endParaRPr lang="en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70711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he-IL" dirty="0"/>
                        <a:t>30 פאקטות</a:t>
                      </a:r>
                      <a:endParaRPr lang="en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0.9292</a:t>
                      </a:r>
                      <a:endParaRPr lang="en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90280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he-IL" dirty="0"/>
                        <a:t>50 פאקטות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en-IL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0.9476</a:t>
                      </a:r>
                      <a:endParaRPr lang="en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6633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he-IL" dirty="0"/>
                        <a:t>70 פאקטות</a:t>
                      </a:r>
                      <a:endParaRPr lang="en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0.9543</a:t>
                      </a:r>
                      <a:endParaRPr lang="en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11035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he-IL" dirty="0"/>
                        <a:t>90 פאקטות</a:t>
                      </a:r>
                      <a:endParaRPr lang="en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0.9608</a:t>
                      </a:r>
                      <a:endParaRPr lang="en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30844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he-IL" dirty="0"/>
                        <a:t>110 פאקטות</a:t>
                      </a:r>
                      <a:endParaRPr lang="en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0.9654</a:t>
                      </a:r>
                      <a:endParaRPr lang="en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51285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he-IL" dirty="0"/>
                        <a:t>130 פאקטות</a:t>
                      </a:r>
                      <a:endParaRPr lang="en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0.9693</a:t>
                      </a:r>
                      <a:endParaRPr lang="en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88928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he-IL" dirty="0"/>
                        <a:t>150 פאקטות</a:t>
                      </a:r>
                      <a:endParaRPr lang="en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0.9756</a:t>
                      </a:r>
                      <a:endParaRPr lang="en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26741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he-IL" dirty="0"/>
                        <a:t>170 פאקטות</a:t>
                      </a:r>
                      <a:endParaRPr lang="en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0.9703</a:t>
                      </a:r>
                      <a:endParaRPr lang="en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1894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he-IL" dirty="0"/>
                        <a:t>190 פאקטות</a:t>
                      </a:r>
                      <a:endParaRPr lang="en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0.9730</a:t>
                      </a:r>
                      <a:endParaRPr lang="en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36799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he-IL" dirty="0"/>
                        <a:t>200 פאקטות</a:t>
                      </a:r>
                      <a:endParaRPr lang="en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0.9758</a:t>
                      </a:r>
                      <a:endParaRPr lang="en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9617507"/>
                  </a:ext>
                </a:extLst>
              </a:tr>
            </a:tbl>
          </a:graphicData>
        </a:graphic>
      </p:graphicFrame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438914ED-F2D1-2DD8-4209-4366647184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2577440"/>
              </p:ext>
            </p:extLst>
          </p:nvPr>
        </p:nvGraphicFramePr>
        <p:xfrm>
          <a:off x="7313819" y="1889760"/>
          <a:ext cx="3251200" cy="41860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3803676094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634636527"/>
                    </a:ext>
                  </a:extLst>
                </a:gridCol>
              </a:tblGrid>
              <a:tr h="477668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0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Accuracies</a:t>
                      </a:r>
                      <a:endParaRPr lang="en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70711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he-IL" dirty="0"/>
                        <a:t>30 פאקטות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0.9269</a:t>
                      </a:r>
                      <a:endParaRPr lang="en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90280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he-IL" dirty="0"/>
                        <a:t>50 פאקטות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en-IL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0.9426</a:t>
                      </a:r>
                      <a:endParaRPr lang="en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6633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he-IL" dirty="0"/>
                        <a:t>70 פאקטות</a:t>
                      </a:r>
                      <a:endParaRPr lang="en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0.8548</a:t>
                      </a:r>
                      <a:endParaRPr lang="en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11035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he-IL" dirty="0"/>
                        <a:t>90 פאקטות</a:t>
                      </a:r>
                      <a:endParaRPr lang="en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0.9593</a:t>
                      </a:r>
                      <a:endParaRPr lang="en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30844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he-IL" dirty="0"/>
                        <a:t>110 פאקטות</a:t>
                      </a:r>
                      <a:endParaRPr lang="en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0.8490</a:t>
                      </a:r>
                      <a:endParaRPr lang="en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51285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he-IL" dirty="0"/>
                        <a:t>130 פאקטות</a:t>
                      </a:r>
                      <a:endParaRPr lang="en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0.9474</a:t>
                      </a:r>
                      <a:endParaRPr lang="en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88928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he-IL" dirty="0"/>
                        <a:t>150 פאקטות</a:t>
                      </a:r>
                      <a:endParaRPr lang="en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0.8835</a:t>
                      </a:r>
                      <a:endParaRPr lang="en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26741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he-IL" dirty="0"/>
                        <a:t>170 פאקטות</a:t>
                      </a:r>
                      <a:endParaRPr lang="en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0.9348</a:t>
                      </a:r>
                      <a:endParaRPr lang="en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1894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he-IL" dirty="0"/>
                        <a:t>190 פאקטות</a:t>
                      </a:r>
                      <a:endParaRPr lang="en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0.8908</a:t>
                      </a:r>
                      <a:endParaRPr lang="en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36799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he-IL" dirty="0"/>
                        <a:t>200 פאקטות</a:t>
                      </a:r>
                      <a:endParaRPr lang="en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0.9283</a:t>
                      </a:r>
                      <a:endParaRPr lang="en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9617507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ADC50DCC-5B8A-D94A-4B7C-C1DAE85E0508}"/>
              </a:ext>
            </a:extLst>
          </p:cNvPr>
          <p:cNvSpPr txBox="1"/>
          <p:nvPr/>
        </p:nvSpPr>
        <p:spPr>
          <a:xfrm>
            <a:off x="3288437" y="1262018"/>
            <a:ext cx="1481683" cy="87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en-US" dirty="0">
                <a:latin typeface="Zapfino" panose="03030300040707070C03" pitchFamily="66" charset="77"/>
              </a:rPr>
              <a:t>CNN</a:t>
            </a:r>
            <a:endParaRPr lang="en-IL" sz="2400" dirty="0">
              <a:latin typeface="Zapfino" panose="03030300040707070C03" pitchFamily="66" charset="7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42D591-E4BF-4572-ECCA-E8FA1DE2E0CD}"/>
              </a:ext>
            </a:extLst>
          </p:cNvPr>
          <p:cNvSpPr txBox="1"/>
          <p:nvPr/>
        </p:nvSpPr>
        <p:spPr>
          <a:xfrm>
            <a:off x="8210218" y="1244613"/>
            <a:ext cx="1481683" cy="87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en-US" dirty="0">
                <a:latin typeface="Zapfino" panose="03030300040707070C03" pitchFamily="66" charset="77"/>
              </a:rPr>
              <a:t>LSTM</a:t>
            </a:r>
            <a:endParaRPr lang="en-IL" sz="2400" dirty="0">
              <a:latin typeface="Zapfino" panose="03030300040707070C03" pitchFamily="66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61366697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1" name="Group 1030">
            <a:extLst>
              <a:ext uri="{FF2B5EF4-FFF2-40B4-BE49-F238E27FC236}">
                <a16:creationId xmlns:a16="http://schemas.microsoft.com/office/drawing/2014/main" id="{449BC34D-9C23-4D6D-8213-1F471AF85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032" name="Freeform 6">
              <a:extLst>
                <a:ext uri="{FF2B5EF4-FFF2-40B4-BE49-F238E27FC236}">
                  <a16:creationId xmlns:a16="http://schemas.microsoft.com/office/drawing/2014/main" id="{FA0F5D6C-5025-4D7E-82DD-C2C6FDA1E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033" name="Freeform 6">
              <a:extLst>
                <a:ext uri="{FF2B5EF4-FFF2-40B4-BE49-F238E27FC236}">
                  <a16:creationId xmlns:a16="http://schemas.microsoft.com/office/drawing/2014/main" id="{E2AF2C17-4AB4-4402-B84B-129EF95D16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035" name="Rectangle 1034">
            <a:extLst>
              <a:ext uri="{FF2B5EF4-FFF2-40B4-BE49-F238E27FC236}">
                <a16:creationId xmlns:a16="http://schemas.microsoft.com/office/drawing/2014/main" id="{1F9A0C1C-8ABC-401B-8FE9-AC9327C4C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B574122-E7B9-4254-225F-A836DB41D354}"/>
              </a:ext>
            </a:extLst>
          </p:cNvPr>
          <p:cNvSpPr txBox="1">
            <a:spLocks/>
          </p:cNvSpPr>
          <p:nvPr/>
        </p:nvSpPr>
        <p:spPr>
          <a:xfrm>
            <a:off x="8154186" y="634028"/>
            <a:ext cx="3355942" cy="373283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6000" b="1" u="sng" cap="all" dirty="0"/>
              <a:t>Bar Chart</a:t>
            </a:r>
          </a:p>
        </p:txBody>
      </p:sp>
      <p:sp>
        <p:nvSpPr>
          <p:cNvPr id="1037" name="Freeform 6">
            <a:extLst>
              <a:ext uri="{FF2B5EF4-FFF2-40B4-BE49-F238E27FC236}">
                <a16:creationId xmlns:a16="http://schemas.microsoft.com/office/drawing/2014/main" id="{BA5783C3-2F96-40A7-A24F-30CB07AA3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649163" y="634028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039" name="Freeform 6">
            <a:extLst>
              <a:ext uri="{FF2B5EF4-FFF2-40B4-BE49-F238E27FC236}">
                <a16:creationId xmlns:a16="http://schemas.microsoft.com/office/drawing/2014/main" id="{A9D08DBA-0326-4C4E-ACFB-576F3ABDD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94670" y="2016617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1026" name="Picture 2" descr="A graph of red and blue bars&#10;&#10;Description automatically generated">
            <a:extLst>
              <a:ext uri="{FF2B5EF4-FFF2-40B4-BE49-F238E27FC236}">
                <a16:creationId xmlns:a16="http://schemas.microsoft.com/office/drawing/2014/main" id="{FC3ADCB4-660B-D46A-ECAE-6CCB542334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84915" y="2016617"/>
            <a:ext cx="5869502" cy="2905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590033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BD33DE0-E028-785E-E6FE-6C1962F75C7E}"/>
              </a:ext>
            </a:extLst>
          </p:cNvPr>
          <p:cNvSpPr txBox="1"/>
          <p:nvPr/>
        </p:nvSpPr>
        <p:spPr>
          <a:xfrm>
            <a:off x="4279037" y="447295"/>
            <a:ext cx="33199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he-IL" sz="2400" dirty="0"/>
              <a:t>הקוד לעיבוד ה-</a:t>
            </a:r>
            <a:r>
              <a:rPr lang="en-US" sz="2400" dirty="0"/>
              <a:t>QUIC Pcaps</a:t>
            </a:r>
            <a:endParaRPr lang="en-IL" sz="2400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A56E7A0-AD5D-C54A-85CE-751AF3FE53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2043" y="908960"/>
            <a:ext cx="4733930" cy="5873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13039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B574122-E7B9-4254-225F-A836DB41D354}"/>
              </a:ext>
            </a:extLst>
          </p:cNvPr>
          <p:cNvSpPr txBox="1">
            <a:spLocks/>
          </p:cNvSpPr>
          <p:nvPr/>
        </p:nvSpPr>
        <p:spPr>
          <a:xfrm>
            <a:off x="857990" y="375410"/>
            <a:ext cx="9590936" cy="9067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u="sng" dirty="0">
                <a:latin typeface="Cooper Black" panose="0208090404030B020404" pitchFamily="18" charset="77"/>
              </a:rPr>
              <a:t>Transformers QUIC</a:t>
            </a:r>
            <a:endParaRPr lang="en-IL" b="1" u="sng" dirty="0">
              <a:latin typeface="Cooper Black" panose="0208090404030B020404" pitchFamily="18" charset="77"/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C1C9746F-64AB-6CD4-EBF2-52DAD22F04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708656"/>
              </p:ext>
            </p:extLst>
          </p:nvPr>
        </p:nvGraphicFramePr>
        <p:xfrm>
          <a:off x="4701867" y="2083138"/>
          <a:ext cx="3251200" cy="41860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3803676094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634636527"/>
                    </a:ext>
                  </a:extLst>
                </a:gridCol>
              </a:tblGrid>
              <a:tr h="477668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0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Accuracies</a:t>
                      </a:r>
                      <a:endParaRPr lang="en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70711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he-IL" dirty="0"/>
                        <a:t>30 פאקטות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en-US" dirty="0"/>
                        <a:t>0.89</a:t>
                      </a:r>
                      <a:endParaRPr lang="en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90280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he-IL" dirty="0"/>
                        <a:t>50 פאקטות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 dirty="0"/>
                        <a:t>0.93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6633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he-IL" dirty="0"/>
                        <a:t>70 פאקטות</a:t>
                      </a:r>
                      <a:endParaRPr lang="en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dirty="0"/>
                        <a:t>0.89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11035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he-IL" dirty="0"/>
                        <a:t>90 פאקטות</a:t>
                      </a:r>
                      <a:endParaRPr lang="en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dirty="0"/>
                        <a:t>0.84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30844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he-IL" dirty="0"/>
                        <a:t>110 פאקטות</a:t>
                      </a:r>
                      <a:endParaRPr lang="en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 dirty="0"/>
                        <a:t>0.82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51285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he-IL" dirty="0"/>
                        <a:t>130 פאקטות</a:t>
                      </a:r>
                      <a:endParaRPr lang="en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 dirty="0"/>
                        <a:t>0.80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88928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he-IL" dirty="0"/>
                        <a:t>150 פאקטות</a:t>
                      </a:r>
                      <a:endParaRPr lang="en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 dirty="0"/>
                        <a:t>0.91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26741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he-IL" dirty="0"/>
                        <a:t>170 פאקטות</a:t>
                      </a:r>
                      <a:endParaRPr lang="en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 dirty="0"/>
                        <a:t>0.90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1894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he-IL" dirty="0"/>
                        <a:t>190 פאקטות</a:t>
                      </a:r>
                      <a:endParaRPr lang="en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 dirty="0"/>
                        <a:t>0.87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36799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he-IL" dirty="0"/>
                        <a:t>200 פאקטות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 dirty="0"/>
                        <a:t>0.80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9617507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D6AFA98D-8C4F-B1B0-770C-94DF69E8597C}"/>
              </a:ext>
            </a:extLst>
          </p:cNvPr>
          <p:cNvSpPr txBox="1"/>
          <p:nvPr/>
        </p:nvSpPr>
        <p:spPr>
          <a:xfrm>
            <a:off x="5085405" y="1211168"/>
            <a:ext cx="2127722" cy="87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en-US" dirty="0">
                <a:latin typeface="Zapfino" panose="03030300040707070C03" pitchFamily="66" charset="77"/>
              </a:rPr>
              <a:t>Transformers</a:t>
            </a:r>
            <a:endParaRPr lang="en-IL" sz="2400" dirty="0">
              <a:latin typeface="Zapfino" panose="03030300040707070C03" pitchFamily="66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68637437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B574122-E7B9-4254-225F-A836DB41D354}"/>
              </a:ext>
            </a:extLst>
          </p:cNvPr>
          <p:cNvSpPr txBox="1">
            <a:spLocks/>
          </p:cNvSpPr>
          <p:nvPr/>
        </p:nvSpPr>
        <p:spPr>
          <a:xfrm>
            <a:off x="1371600" y="800100"/>
            <a:ext cx="9899374" cy="90678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u="sng" dirty="0">
                <a:latin typeface="Cooper Black" panose="0208090404030B020404" pitchFamily="18" charset="77"/>
              </a:rPr>
              <a:t>Models Comparison (Cross Validation)</a:t>
            </a:r>
            <a:endParaRPr lang="en-IL" b="1" u="sng" dirty="0">
              <a:latin typeface="Cooper Black" panose="0208090404030B020404" pitchFamily="18" charset="7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CA212D-36AE-8A23-14F7-A42508F0ECBA}"/>
              </a:ext>
            </a:extLst>
          </p:cNvPr>
          <p:cNvSpPr txBox="1"/>
          <p:nvPr/>
        </p:nvSpPr>
        <p:spPr>
          <a:xfrm>
            <a:off x="1679713" y="1918251"/>
            <a:ext cx="934278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oper Black" panose="0208090404030B020404" pitchFamily="18" charset="77"/>
              </a:rPr>
              <a:t>M</a:t>
            </a:r>
            <a:r>
              <a:rPr lang="en-IL" dirty="0">
                <a:latin typeface="Cooper Black" panose="0208090404030B020404" pitchFamily="18" charset="77"/>
              </a:rPr>
              <a:t>odels used:</a:t>
            </a:r>
          </a:p>
          <a:p>
            <a:endParaRPr lang="en-IL" dirty="0">
              <a:latin typeface="Cooper Black" panose="0208090404030B020404" pitchFamily="18" charset="77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 err="1">
                <a:latin typeface="Cooper Black" panose="0208090404030B020404" pitchFamily="18" charset="77"/>
              </a:rPr>
              <a:t>LinearDiscriminantAnalysis</a:t>
            </a:r>
            <a:endParaRPr lang="en-US" dirty="0">
              <a:latin typeface="Cooper Black" panose="0208090404030B020404" pitchFamily="18" charset="77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 err="1">
                <a:latin typeface="Cooper Black" panose="0208090404030B020404" pitchFamily="18" charset="77"/>
              </a:rPr>
              <a:t>KNeighborsClassifier</a:t>
            </a:r>
            <a:endParaRPr lang="en-US" dirty="0">
              <a:latin typeface="Cooper Black" panose="0208090404030B020404" pitchFamily="18" charset="77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Cooper Black" panose="0208090404030B020404" pitchFamily="18" charset="77"/>
              </a:rPr>
              <a:t>SVC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>
                <a:latin typeface="Cooper Black" panose="0208090404030B020404" pitchFamily="18" charset="77"/>
              </a:rPr>
              <a:t>RandomForestClassifier</a:t>
            </a:r>
            <a:endParaRPr lang="en-US" dirty="0">
              <a:latin typeface="Cooper Black" panose="0208090404030B020404" pitchFamily="18" charset="77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 err="1">
                <a:latin typeface="Cooper Black" panose="0208090404030B020404" pitchFamily="18" charset="77"/>
              </a:rPr>
              <a:t>GaussianNB</a:t>
            </a:r>
            <a:endParaRPr lang="en-US" dirty="0">
              <a:latin typeface="Cooper Black" panose="0208090404030B020404" pitchFamily="18" charset="77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 err="1">
                <a:latin typeface="Cooper Black" panose="0208090404030B020404" pitchFamily="18" charset="77"/>
              </a:rPr>
              <a:t>DecisionTreeClassifier</a:t>
            </a:r>
            <a:endParaRPr lang="en-US" dirty="0">
              <a:latin typeface="Cooper Black" panose="0208090404030B020404" pitchFamily="18" charset="77"/>
            </a:endParaRPr>
          </a:p>
          <a:p>
            <a:pPr marL="342900" indent="-342900">
              <a:buFont typeface="+mj-lt"/>
              <a:buAutoNum type="arabicPeriod"/>
            </a:pPr>
            <a:endParaRPr lang="en-IL" dirty="0">
              <a:latin typeface="Cooper Black" panose="0208090404030B020404" pitchFamily="18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08938725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449BC34D-9C23-4D6D-8213-1F471AF85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FA0F5D6C-5025-4D7E-82DD-C2C6FDA1E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E2AF2C17-4AB4-4402-B84B-129EF95D16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1F9A0C1C-8ABC-401B-8FE9-AC9327C4C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B574122-E7B9-4254-225F-A836DB41D354}"/>
              </a:ext>
            </a:extLst>
          </p:cNvPr>
          <p:cNvSpPr txBox="1">
            <a:spLocks/>
          </p:cNvSpPr>
          <p:nvPr/>
        </p:nvSpPr>
        <p:spPr>
          <a:xfrm>
            <a:off x="8154186" y="634028"/>
            <a:ext cx="3355942" cy="373283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6000" b="1" u="sng" cap="all"/>
              <a:t>Models Comparison - RESULTS</a:t>
            </a:r>
          </a:p>
        </p:txBody>
      </p:sp>
      <p:sp>
        <p:nvSpPr>
          <p:cNvPr id="15" name="Freeform 6">
            <a:extLst>
              <a:ext uri="{FF2B5EF4-FFF2-40B4-BE49-F238E27FC236}">
                <a16:creationId xmlns:a16="http://schemas.microsoft.com/office/drawing/2014/main" id="{BA5783C3-2F96-40A7-A24F-30CB07AA3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649163" y="634028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7" name="Freeform 6">
            <a:extLst>
              <a:ext uri="{FF2B5EF4-FFF2-40B4-BE49-F238E27FC236}">
                <a16:creationId xmlns:a16="http://schemas.microsoft.com/office/drawing/2014/main" id="{A9D08DBA-0326-4C4E-ACFB-576F3ABDD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94670" y="2016617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2" name="Picture 1" descr="A graph with black and orange lines&#10;&#10;Description automatically generated">
            <a:extLst>
              <a:ext uri="{FF2B5EF4-FFF2-40B4-BE49-F238E27FC236}">
                <a16:creationId xmlns:a16="http://schemas.microsoft.com/office/drawing/2014/main" id="{C81CD5A7-D9D5-99E3-701D-B77086D269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9023" y="1915718"/>
            <a:ext cx="5659222" cy="3225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77264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63DFC-45CB-E83D-EC5E-0BA4DFB9D9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15009"/>
          </a:xfrm>
        </p:spPr>
        <p:txBody>
          <a:bodyPr/>
          <a:lstStyle/>
          <a:p>
            <a:r>
              <a:rPr lang="en-US" dirty="0">
                <a:latin typeface="Cooper Black" panose="0208090404030B020404" pitchFamily="18" charset="77"/>
              </a:rPr>
              <a:t>S</a:t>
            </a:r>
            <a:r>
              <a:rPr lang="en-IL" dirty="0">
                <a:latin typeface="Cooper Black" panose="0208090404030B020404" pitchFamily="18" charset="77"/>
              </a:rPr>
              <a:t>ktime progress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AB879A4-73A3-A34F-FD3D-A04C0D5395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1600" y="2330532"/>
            <a:ext cx="4358265" cy="3581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0643D4B-707B-BA96-7F03-209CCF665C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1400" y="2363189"/>
            <a:ext cx="7340600" cy="254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2D451EB-1A4B-C096-1A8D-D67C00E51A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0500" y="3596162"/>
            <a:ext cx="3162300" cy="825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746AC1C-7E14-2702-60CE-6C2140BC9E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9327" y="2943760"/>
            <a:ext cx="2692400" cy="7747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CF7590A-9657-2CDA-2312-2497338CCA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72132" y="4284683"/>
            <a:ext cx="3429000" cy="825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CAAEB61-FD21-6C64-1DFC-48C784ADE5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06639" y="5400635"/>
            <a:ext cx="5232400" cy="63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2835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80C91427-08BF-705F-A5B1-E96BDB9AC9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0968" y="863600"/>
            <a:ext cx="1699591" cy="427383"/>
          </a:xfrm>
        </p:spPr>
        <p:txBody>
          <a:bodyPr/>
          <a:lstStyle/>
          <a:p>
            <a:pPr algn="r" defTabSz="914400" rtl="1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Courier New" panose="02070309020205020404" pitchFamily="49" charset="0"/>
              <a:buChar char="o"/>
            </a:pPr>
            <a:r>
              <a:rPr lang="he-IL" dirty="0"/>
              <a:t>50 פאקטות:</a:t>
            </a:r>
            <a:endParaRPr lang="en-IL"/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250CCB88-9B6C-E3E2-2F62-782F0319EE89}"/>
              </a:ext>
            </a:extLst>
          </p:cNvPr>
          <p:cNvSpPr txBox="1">
            <a:spLocks/>
          </p:cNvSpPr>
          <p:nvPr/>
        </p:nvSpPr>
        <p:spPr>
          <a:xfrm>
            <a:off x="9223660" y="2981149"/>
            <a:ext cx="1699591" cy="42738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buFont typeface="Courier New" panose="02070309020205020404" pitchFamily="49" charset="0"/>
              <a:buChar char="o"/>
            </a:pPr>
            <a:r>
              <a:rPr lang="he-IL" dirty="0"/>
              <a:t>100 פאקטות:</a:t>
            </a:r>
            <a:endParaRPr lang="en-IL"/>
          </a:p>
        </p:txBody>
      </p:sp>
      <p:sp>
        <p:nvSpPr>
          <p:cNvPr id="24" name="Right Brace 23">
            <a:extLst>
              <a:ext uri="{FF2B5EF4-FFF2-40B4-BE49-F238E27FC236}">
                <a16:creationId xmlns:a16="http://schemas.microsoft.com/office/drawing/2014/main" id="{88D054C3-F2B6-5D83-C9C4-7AF9E0B1CA4C}"/>
              </a:ext>
            </a:extLst>
          </p:cNvPr>
          <p:cNvSpPr/>
          <p:nvPr/>
        </p:nvSpPr>
        <p:spPr>
          <a:xfrm>
            <a:off x="10923251" y="896836"/>
            <a:ext cx="457200" cy="5757964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1" eaLnBrk="1" latinLnBrk="0" hangingPunct="1"/>
            <a:endParaRPr lang="en-IL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6E03041-DF92-BD48-282D-9061AE295D4A}"/>
              </a:ext>
            </a:extLst>
          </p:cNvPr>
          <p:cNvSpPr/>
          <p:nvPr/>
        </p:nvSpPr>
        <p:spPr>
          <a:xfrm>
            <a:off x="11272629" y="3580694"/>
            <a:ext cx="919371" cy="4308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he-IL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W</a:t>
            </a:r>
            <a:r>
              <a:rPr lang="en-US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ith</a:t>
            </a:r>
            <a:r>
              <a:rPr lang="he-IL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o</a:t>
            </a:r>
            <a:r>
              <a:rPr lang="en-US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ut</a:t>
            </a:r>
          </a:p>
          <a:p>
            <a:pPr algn="ctr"/>
            <a:r>
              <a:rPr lang="en-US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Hand-Shake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CFB3181E-C4B2-4C2E-4D6F-4EBD577F497F}"/>
              </a:ext>
            </a:extLst>
          </p:cNvPr>
          <p:cNvSpPr txBox="1">
            <a:spLocks/>
          </p:cNvSpPr>
          <p:nvPr/>
        </p:nvSpPr>
        <p:spPr>
          <a:xfrm>
            <a:off x="9223660" y="5098698"/>
            <a:ext cx="1699591" cy="42738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buFont typeface="Courier New" panose="02070309020205020404" pitchFamily="49" charset="0"/>
              <a:buChar char="o"/>
            </a:pPr>
            <a:r>
              <a:rPr lang="he-IL" dirty="0"/>
              <a:t>150 פאקטות:</a:t>
            </a:r>
            <a:endParaRPr lang="en-IL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16641A3-CBD1-6F8C-B194-E684FFC432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6017" y="1077291"/>
            <a:ext cx="3368376" cy="161318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D4E08C3C-0A12-C08C-DC87-7F76ABCE43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47" r="1459"/>
          <a:stretch/>
        </p:blipFill>
        <p:spPr bwMode="auto">
          <a:xfrm>
            <a:off x="4400222" y="3069898"/>
            <a:ext cx="3374171" cy="168769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DB39E441-0B61-7E6D-1D9C-44C0457DD3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1812" y="5098698"/>
            <a:ext cx="3368376" cy="164416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92236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11EFCD-014F-0116-B7AE-59E0A50C3D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20812" y="863599"/>
            <a:ext cx="1699591" cy="427383"/>
          </a:xfrm>
        </p:spPr>
        <p:txBody>
          <a:bodyPr/>
          <a:lstStyle/>
          <a:p>
            <a:pPr algn="r" defTabSz="914400" rtl="1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Courier New" panose="02070309020205020404" pitchFamily="49" charset="0"/>
              <a:buChar char="o"/>
            </a:pPr>
            <a:r>
              <a:rPr lang="he-IL" dirty="0"/>
              <a:t>שנייה:</a:t>
            </a:r>
            <a:endParaRPr lang="en-IL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C47C9E8-0815-7EEF-1BCE-9A520A762E2F}"/>
              </a:ext>
            </a:extLst>
          </p:cNvPr>
          <p:cNvSpPr txBox="1">
            <a:spLocks/>
          </p:cNvSpPr>
          <p:nvPr/>
        </p:nvSpPr>
        <p:spPr>
          <a:xfrm>
            <a:off x="1371597" y="210749"/>
            <a:ext cx="9601200" cy="83488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algn="r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</a:pPr>
            <a:r>
              <a:rPr lang="he-IL" sz="3600" u="sng" dirty="0">
                <a:solidFill>
                  <a:schemeClr val="accent3">
                    <a:lumMod val="50000"/>
                  </a:schemeClr>
                </a:solidFill>
              </a:rPr>
              <a:t>סינון על פי טווח זמנים:</a:t>
            </a:r>
            <a:endParaRPr lang="en-IL" sz="3600" u="sng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944602D-60EE-445B-9991-D972ABA3488A}"/>
              </a:ext>
            </a:extLst>
          </p:cNvPr>
          <p:cNvSpPr txBox="1">
            <a:spLocks/>
          </p:cNvSpPr>
          <p:nvPr/>
        </p:nvSpPr>
        <p:spPr>
          <a:xfrm>
            <a:off x="9236839" y="2968300"/>
            <a:ext cx="1699591" cy="4273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buFont typeface="Courier New" panose="02070309020205020404" pitchFamily="49" charset="0"/>
              <a:buChar char="o"/>
            </a:pPr>
            <a:r>
              <a:rPr lang="he-IL" dirty="0"/>
              <a:t>2 שניות:</a:t>
            </a:r>
            <a:endParaRPr lang="en-IL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D323D73-D934-3B8A-97D9-1525641968EE}"/>
              </a:ext>
            </a:extLst>
          </p:cNvPr>
          <p:cNvSpPr txBox="1">
            <a:spLocks/>
          </p:cNvSpPr>
          <p:nvPr/>
        </p:nvSpPr>
        <p:spPr>
          <a:xfrm>
            <a:off x="9172236" y="5073001"/>
            <a:ext cx="1699591" cy="4273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buFont typeface="Courier New" panose="02070309020205020404" pitchFamily="49" charset="0"/>
              <a:buChar char="o"/>
            </a:pPr>
            <a:r>
              <a:rPr lang="he-IL" dirty="0"/>
              <a:t>3 שניות:</a:t>
            </a:r>
            <a:endParaRPr lang="en-IL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0617748-4639-97D5-6237-931A2E6B84AE}"/>
              </a:ext>
            </a:extLst>
          </p:cNvPr>
          <p:cNvSpPr/>
          <p:nvPr/>
        </p:nvSpPr>
        <p:spPr>
          <a:xfrm>
            <a:off x="11272629" y="3590854"/>
            <a:ext cx="919371" cy="4308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he-IL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W</a:t>
            </a:r>
            <a:r>
              <a:rPr lang="en-US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ith</a:t>
            </a:r>
          </a:p>
          <a:p>
            <a:pPr algn="ctr"/>
            <a:r>
              <a:rPr lang="en-US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Hand-Shake</a:t>
            </a:r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A8DBCBCA-AC93-B510-307B-D67EBC95514F}"/>
              </a:ext>
            </a:extLst>
          </p:cNvPr>
          <p:cNvSpPr/>
          <p:nvPr/>
        </p:nvSpPr>
        <p:spPr>
          <a:xfrm>
            <a:off x="10923251" y="896836"/>
            <a:ext cx="457200" cy="5757964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en-IL"/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2D5E3FB9-F454-A020-EFCB-9B8BFA62FF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69" r="1080"/>
          <a:stretch/>
        </p:blipFill>
        <p:spPr bwMode="auto">
          <a:xfrm>
            <a:off x="4414709" y="1077290"/>
            <a:ext cx="3362581" cy="163716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9FE36013-5D40-48DA-3CC3-9C9B055ABA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9282" r="862"/>
          <a:stretch/>
        </p:blipFill>
        <p:spPr bwMode="auto">
          <a:xfrm>
            <a:off x="4403119" y="3084150"/>
            <a:ext cx="3374171" cy="164485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61512A81-2CF3-773B-1AFA-EA36AB5490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3119" y="5073001"/>
            <a:ext cx="3368376" cy="166417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68297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CDFD575E-2949-9398-EFC9-CCAB2F5FA31F}"/>
              </a:ext>
            </a:extLst>
          </p:cNvPr>
          <p:cNvSpPr txBox="1">
            <a:spLocks/>
          </p:cNvSpPr>
          <p:nvPr/>
        </p:nvSpPr>
        <p:spPr>
          <a:xfrm>
            <a:off x="1361441" y="189869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L" b="1" u="sng">
                <a:latin typeface="Cooper Black" panose="0208090404030B020404" pitchFamily="18" charset="77"/>
              </a:rPr>
              <a:t>LSTM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5316F4D1-8F24-FB62-1438-1993891DDF12}"/>
              </a:ext>
            </a:extLst>
          </p:cNvPr>
          <p:cNvSpPr txBox="1">
            <a:spLocks/>
          </p:cNvSpPr>
          <p:nvPr/>
        </p:nvSpPr>
        <p:spPr>
          <a:xfrm>
            <a:off x="1361441" y="210749"/>
            <a:ext cx="9601200" cy="83488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algn="r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</a:pPr>
            <a:r>
              <a:rPr lang="he-IL" sz="3600" u="sng" dirty="0">
                <a:solidFill>
                  <a:schemeClr val="accent3">
                    <a:lumMod val="50000"/>
                  </a:schemeClr>
                </a:solidFill>
              </a:rPr>
              <a:t>סינון על פי כמות פאקטות:</a:t>
            </a:r>
            <a:endParaRPr lang="en-IL" sz="3600" u="sng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C39D3D1-1895-3188-55A0-48BC05B54686}"/>
              </a:ext>
            </a:extLst>
          </p:cNvPr>
          <p:cNvSpPr/>
          <p:nvPr/>
        </p:nvSpPr>
        <p:spPr>
          <a:xfrm>
            <a:off x="11272629" y="3590854"/>
            <a:ext cx="919371" cy="4308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he-IL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W</a:t>
            </a:r>
            <a:r>
              <a:rPr lang="en-US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ith</a:t>
            </a:r>
          </a:p>
          <a:p>
            <a:pPr algn="ctr"/>
            <a:r>
              <a:rPr lang="en-US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Hand-Shake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5E294251-2BED-C1BE-4DC4-C5B71D3A018F}"/>
              </a:ext>
            </a:extLst>
          </p:cNvPr>
          <p:cNvSpPr txBox="1">
            <a:spLocks/>
          </p:cNvSpPr>
          <p:nvPr/>
        </p:nvSpPr>
        <p:spPr>
          <a:xfrm>
            <a:off x="9130968" y="863600"/>
            <a:ext cx="1699591" cy="4273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buFont typeface="Courier New" panose="02070309020205020404" pitchFamily="49" charset="0"/>
              <a:buChar char="o"/>
            </a:pPr>
            <a:r>
              <a:rPr lang="he-IL" dirty="0"/>
              <a:t>50 פאקטות:</a:t>
            </a:r>
            <a:endParaRPr lang="en-IL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B5505FC-5C9F-0784-8882-AF07B107FE24}"/>
              </a:ext>
            </a:extLst>
          </p:cNvPr>
          <p:cNvSpPr txBox="1">
            <a:spLocks/>
          </p:cNvSpPr>
          <p:nvPr/>
        </p:nvSpPr>
        <p:spPr>
          <a:xfrm>
            <a:off x="9223660" y="2981149"/>
            <a:ext cx="1699591" cy="42738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buFont typeface="Courier New" panose="02070309020205020404" pitchFamily="49" charset="0"/>
              <a:buChar char="o"/>
            </a:pPr>
            <a:r>
              <a:rPr lang="he-IL" dirty="0"/>
              <a:t>100 פאקטות:</a:t>
            </a:r>
            <a:endParaRPr lang="en-IL"/>
          </a:p>
        </p:txBody>
      </p:sp>
      <p:sp>
        <p:nvSpPr>
          <p:cNvPr id="16" name="Right Brace 15">
            <a:extLst>
              <a:ext uri="{FF2B5EF4-FFF2-40B4-BE49-F238E27FC236}">
                <a16:creationId xmlns:a16="http://schemas.microsoft.com/office/drawing/2014/main" id="{938B4145-F049-3283-7DA0-6E3D172B3164}"/>
              </a:ext>
            </a:extLst>
          </p:cNvPr>
          <p:cNvSpPr/>
          <p:nvPr/>
        </p:nvSpPr>
        <p:spPr>
          <a:xfrm>
            <a:off x="10923251" y="896836"/>
            <a:ext cx="457200" cy="5757964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en-IL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C900F13D-4F23-1005-841E-CDBECDD671D8}"/>
              </a:ext>
            </a:extLst>
          </p:cNvPr>
          <p:cNvSpPr txBox="1">
            <a:spLocks/>
          </p:cNvSpPr>
          <p:nvPr/>
        </p:nvSpPr>
        <p:spPr>
          <a:xfrm>
            <a:off x="9223660" y="5098698"/>
            <a:ext cx="1699591" cy="42738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buFont typeface="Courier New" panose="02070309020205020404" pitchFamily="49" charset="0"/>
              <a:buChar char="o"/>
            </a:pPr>
            <a:r>
              <a:rPr lang="he-IL" dirty="0"/>
              <a:t>150 פאקטות:</a:t>
            </a:r>
            <a:endParaRPr lang="en-IL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7B366736-8882-07CB-5703-0C08E0CFCA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10"/>
          <a:stretch/>
        </p:blipFill>
        <p:spPr bwMode="auto">
          <a:xfrm>
            <a:off x="4389489" y="1086908"/>
            <a:ext cx="3401431" cy="160356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C67BB8F9-2780-7F05-64B5-C832428230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08"/>
          <a:stretch/>
        </p:blipFill>
        <p:spPr bwMode="auto">
          <a:xfrm>
            <a:off x="4389489" y="3040444"/>
            <a:ext cx="3429552" cy="170828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E8526C10-811F-24EE-8EC5-884C449AC5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90" b="1"/>
          <a:stretch/>
        </p:blipFill>
        <p:spPr bwMode="auto">
          <a:xfrm>
            <a:off x="4389488" y="5098698"/>
            <a:ext cx="3401431" cy="168918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19213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8D2369F-2BB0-8B5B-1C6C-B568C7C829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0968" y="863600"/>
            <a:ext cx="1699591" cy="427383"/>
          </a:xfrm>
        </p:spPr>
        <p:txBody>
          <a:bodyPr/>
          <a:lstStyle/>
          <a:p>
            <a:pPr algn="r" defTabSz="914400" rtl="1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Courier New" panose="02070309020205020404" pitchFamily="49" charset="0"/>
              <a:buChar char="o"/>
            </a:pPr>
            <a:r>
              <a:rPr lang="he-IL" dirty="0"/>
              <a:t>50 פאקטות:</a:t>
            </a:r>
            <a:endParaRPr lang="en-IL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650ADF3-2AEE-1DCB-E30D-926A25FE8A0D}"/>
              </a:ext>
            </a:extLst>
          </p:cNvPr>
          <p:cNvSpPr txBox="1">
            <a:spLocks/>
          </p:cNvSpPr>
          <p:nvPr/>
        </p:nvSpPr>
        <p:spPr>
          <a:xfrm>
            <a:off x="9223660" y="2981149"/>
            <a:ext cx="1699591" cy="42738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buFont typeface="Courier New" panose="02070309020205020404" pitchFamily="49" charset="0"/>
              <a:buChar char="o"/>
            </a:pPr>
            <a:r>
              <a:rPr lang="he-IL" dirty="0"/>
              <a:t>100 פאקטות:</a:t>
            </a:r>
            <a:endParaRPr lang="en-IL"/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5CF61A28-BFCB-4218-0569-1044D3AB7223}"/>
              </a:ext>
            </a:extLst>
          </p:cNvPr>
          <p:cNvSpPr/>
          <p:nvPr/>
        </p:nvSpPr>
        <p:spPr>
          <a:xfrm>
            <a:off x="10923251" y="896836"/>
            <a:ext cx="457200" cy="5757964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1" eaLnBrk="1" latinLnBrk="0" hangingPunct="1"/>
            <a:endParaRPr lang="en-IL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BA2C593-EA6A-BB37-91A7-18A138B4DE58}"/>
              </a:ext>
            </a:extLst>
          </p:cNvPr>
          <p:cNvSpPr/>
          <p:nvPr/>
        </p:nvSpPr>
        <p:spPr>
          <a:xfrm>
            <a:off x="11272629" y="3580694"/>
            <a:ext cx="919371" cy="4308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he-IL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W</a:t>
            </a:r>
            <a:r>
              <a:rPr lang="en-US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ith</a:t>
            </a:r>
            <a:r>
              <a:rPr lang="he-IL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o</a:t>
            </a:r>
            <a:r>
              <a:rPr lang="en-US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ut</a:t>
            </a:r>
          </a:p>
          <a:p>
            <a:pPr algn="ctr"/>
            <a:r>
              <a:rPr lang="en-US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Hand-Shake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AC3804F-3F97-F449-2288-75F6793D00C5}"/>
              </a:ext>
            </a:extLst>
          </p:cNvPr>
          <p:cNvSpPr txBox="1">
            <a:spLocks/>
          </p:cNvSpPr>
          <p:nvPr/>
        </p:nvSpPr>
        <p:spPr>
          <a:xfrm>
            <a:off x="9223660" y="5098698"/>
            <a:ext cx="1699591" cy="42738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buFont typeface="Courier New" panose="02070309020205020404" pitchFamily="49" charset="0"/>
              <a:buChar char="o"/>
            </a:pPr>
            <a:r>
              <a:rPr lang="he-IL" dirty="0"/>
              <a:t>150 פאקטות:</a:t>
            </a:r>
            <a:endParaRPr lang="en-IL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11B07A7B-AF7C-C7C7-5150-B4C36D6B6E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0222" y="5137015"/>
            <a:ext cx="3362581" cy="163649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FFFC023E-3619-9741-B7EA-EA6C10F4CA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8632" y="3058322"/>
            <a:ext cx="3374171" cy="171084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4B3A6A1D-C507-117D-DDDF-3F5A99DBC2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7" r="2323"/>
          <a:stretch/>
        </p:blipFill>
        <p:spPr bwMode="auto">
          <a:xfrm>
            <a:off x="4388633" y="1081560"/>
            <a:ext cx="3374170" cy="160891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04427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703AE6BE-D3A6-ACCC-EFB2-124915529AD7}"/>
              </a:ext>
            </a:extLst>
          </p:cNvPr>
          <p:cNvSpPr txBox="1">
            <a:spLocks/>
          </p:cNvSpPr>
          <p:nvPr/>
        </p:nvSpPr>
        <p:spPr>
          <a:xfrm>
            <a:off x="9120812" y="863599"/>
            <a:ext cx="1699591" cy="4273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buFont typeface="Courier New" panose="02070309020205020404" pitchFamily="49" charset="0"/>
              <a:buChar char="o"/>
            </a:pPr>
            <a:r>
              <a:rPr lang="he-IL" dirty="0"/>
              <a:t>שנייה:</a:t>
            </a:r>
            <a:endParaRPr lang="en-IL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F52E9AC-98CD-E4F6-A6C9-59F09C8C47BC}"/>
              </a:ext>
            </a:extLst>
          </p:cNvPr>
          <p:cNvSpPr txBox="1">
            <a:spLocks/>
          </p:cNvSpPr>
          <p:nvPr/>
        </p:nvSpPr>
        <p:spPr>
          <a:xfrm>
            <a:off x="1371597" y="210749"/>
            <a:ext cx="9601200" cy="83488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algn="r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</a:pPr>
            <a:r>
              <a:rPr lang="he-IL" sz="3600" u="sng" dirty="0">
                <a:solidFill>
                  <a:schemeClr val="accent3">
                    <a:lumMod val="50000"/>
                  </a:schemeClr>
                </a:solidFill>
              </a:rPr>
              <a:t>סינון על פי טווח זמנים:</a:t>
            </a:r>
            <a:endParaRPr lang="en-IL" sz="3600" u="sng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DCE918A0-7C58-D07B-7D1D-83D119610EAE}"/>
              </a:ext>
            </a:extLst>
          </p:cNvPr>
          <p:cNvSpPr txBox="1">
            <a:spLocks/>
          </p:cNvSpPr>
          <p:nvPr/>
        </p:nvSpPr>
        <p:spPr>
          <a:xfrm>
            <a:off x="9236839" y="2968300"/>
            <a:ext cx="1699591" cy="4273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buFont typeface="Courier New" panose="02070309020205020404" pitchFamily="49" charset="0"/>
              <a:buChar char="o"/>
            </a:pPr>
            <a:r>
              <a:rPr lang="he-IL" dirty="0"/>
              <a:t>2 שניות:</a:t>
            </a:r>
            <a:endParaRPr lang="en-IL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D67F3891-CFE0-9F0A-1A2A-3CE76194E05D}"/>
              </a:ext>
            </a:extLst>
          </p:cNvPr>
          <p:cNvSpPr txBox="1">
            <a:spLocks/>
          </p:cNvSpPr>
          <p:nvPr/>
        </p:nvSpPr>
        <p:spPr>
          <a:xfrm>
            <a:off x="9172236" y="5073001"/>
            <a:ext cx="1699591" cy="4273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buFont typeface="Courier New" panose="02070309020205020404" pitchFamily="49" charset="0"/>
              <a:buChar char="o"/>
            </a:pPr>
            <a:r>
              <a:rPr lang="he-IL" dirty="0"/>
              <a:t>3 שניות:</a:t>
            </a:r>
            <a:endParaRPr lang="en-IL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A8B74BB-6F6F-B1C9-5755-4FEE4D91E962}"/>
              </a:ext>
            </a:extLst>
          </p:cNvPr>
          <p:cNvSpPr/>
          <p:nvPr/>
        </p:nvSpPr>
        <p:spPr>
          <a:xfrm>
            <a:off x="11272629" y="3590854"/>
            <a:ext cx="919371" cy="4308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he-IL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W</a:t>
            </a:r>
            <a:r>
              <a:rPr lang="en-US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ith</a:t>
            </a:r>
          </a:p>
          <a:p>
            <a:pPr algn="ctr"/>
            <a:r>
              <a:rPr lang="en-US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Hand-Shake</a:t>
            </a:r>
          </a:p>
        </p:txBody>
      </p:sp>
      <p:sp>
        <p:nvSpPr>
          <p:cNvPr id="18" name="Right Brace 17">
            <a:extLst>
              <a:ext uri="{FF2B5EF4-FFF2-40B4-BE49-F238E27FC236}">
                <a16:creationId xmlns:a16="http://schemas.microsoft.com/office/drawing/2014/main" id="{579E45BB-117B-E71B-861A-26BD504185D1}"/>
              </a:ext>
            </a:extLst>
          </p:cNvPr>
          <p:cNvSpPr/>
          <p:nvPr/>
        </p:nvSpPr>
        <p:spPr>
          <a:xfrm>
            <a:off x="10923251" y="896836"/>
            <a:ext cx="457200" cy="5757964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en-IL"/>
          </a:p>
        </p:txBody>
      </p:sp>
      <p:pic>
        <p:nvPicPr>
          <p:cNvPr id="19" name="Picture 2">
            <a:extLst>
              <a:ext uri="{FF2B5EF4-FFF2-40B4-BE49-F238E27FC236}">
                <a16:creationId xmlns:a16="http://schemas.microsoft.com/office/drawing/2014/main" id="{2DE8FF81-F5ED-E5B8-87CF-915E6A623B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4709" y="1077290"/>
            <a:ext cx="3362581" cy="161318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30" descr="A screenshot of a graph&#10;&#10;Description automatically generated">
            <a:extLst>
              <a:ext uri="{FF2B5EF4-FFF2-40B4-BE49-F238E27FC236}">
                <a16:creationId xmlns:a16="http://schemas.microsoft.com/office/drawing/2014/main" id="{BB10D267-BE4F-6244-2DC0-87CCAD58384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285"/>
          <a:stretch/>
        </p:blipFill>
        <p:spPr>
          <a:xfrm>
            <a:off x="4414709" y="3091542"/>
            <a:ext cx="3344081" cy="163649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4" name="Picture 33" descr="A screenshot of a graph&#10;&#10;Description automatically generated">
            <a:extLst>
              <a:ext uri="{FF2B5EF4-FFF2-40B4-BE49-F238E27FC236}">
                <a16:creationId xmlns:a16="http://schemas.microsoft.com/office/drawing/2014/main" id="{5F800EC0-4941-2E38-FDA1-5EB9A1E9056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31"/>
          <a:stretch/>
        </p:blipFill>
        <p:spPr>
          <a:xfrm>
            <a:off x="4400221" y="5129106"/>
            <a:ext cx="3393575" cy="152969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9972442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Crop</Template>
  <TotalTime>6080</TotalTime>
  <Words>1629</Words>
  <Application>Microsoft Macintosh PowerPoint</Application>
  <PresentationFormat>Widescreen</PresentationFormat>
  <Paragraphs>461</Paragraphs>
  <Slides>48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62" baseType="lpstr">
      <vt:lpstr>.SF NS</vt:lpstr>
      <vt:lpstr>Aharoni</vt:lpstr>
      <vt:lpstr>Arial</vt:lpstr>
      <vt:lpstr>Arial Hebrew</vt:lpstr>
      <vt:lpstr>Beirut</vt:lpstr>
      <vt:lpstr>Cooper Black</vt:lpstr>
      <vt:lpstr>Courier New</vt:lpstr>
      <vt:lpstr>David</vt:lpstr>
      <vt:lpstr>Franklin Gothic Book</vt:lpstr>
      <vt:lpstr>Helvetica Neue</vt:lpstr>
      <vt:lpstr>inherit</vt:lpstr>
      <vt:lpstr>Wingdings</vt:lpstr>
      <vt:lpstr>Zapfino</vt:lpstr>
      <vt:lpstr>Crop</vt:lpstr>
      <vt:lpstr>דו״ח תוצאות</vt:lpstr>
      <vt:lpstr>למידה תיאורטית (09.06):</vt:lpstr>
      <vt:lpstr>למידה מעשית (09.06):</vt:lpstr>
      <vt:lpstr>CNN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הקוד</vt:lpstr>
      <vt:lpstr>PowerPoint Presentation</vt:lpstr>
      <vt:lpstr>PowerPoint Presentation</vt:lpstr>
      <vt:lpstr>PowerPoint Presentation</vt:lpstr>
      <vt:lpstr>PowerPoint Presentation</vt:lpstr>
      <vt:lpstr>CNN</vt:lpstr>
      <vt:lpstr>PowerPoint Presentation</vt:lpstr>
      <vt:lpstr>LSTM</vt:lpstr>
      <vt:lpstr>PowerPoint Presentation</vt:lpstr>
      <vt:lpstr>Transformers</vt:lpstr>
      <vt:lpstr>PowerPoint Presentation</vt:lpstr>
      <vt:lpstr>PowerPoint Presentation</vt:lpstr>
      <vt:lpstr>PowerPoint Presentation</vt:lpstr>
      <vt:lpstr>למידה מעשית (09.13):</vt:lpstr>
      <vt:lpstr>ניתוח הסינונים של ה-06.09</vt:lpstr>
      <vt:lpstr>PowerPoint Presentation</vt:lpstr>
      <vt:lpstr>PowerPoint Presentation</vt:lpstr>
      <vt:lpstr>CNN (No Relative Time, DL)</vt:lpstr>
      <vt:lpstr>PowerPoint Presentation</vt:lpstr>
      <vt:lpstr>LSTM (No Relative Time, DL)</vt:lpstr>
      <vt:lpstr>PowerPoint Presentation</vt:lpstr>
      <vt:lpstr>KNN (No Relative Time, DL)</vt:lpstr>
      <vt:lpstr>Decision Tree (No Relative Time, DL)</vt:lpstr>
      <vt:lpstr>למידה מעשית (09.28):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למידה מעשית ועיונית (10.02):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Sktime progress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דו״ח תוצאות</dc:title>
  <dc:creator>שליו בן דוד</dc:creator>
  <cp:lastModifiedBy>שליו בן דוד</cp:lastModifiedBy>
  <cp:revision>49</cp:revision>
  <dcterms:created xsi:type="dcterms:W3CDTF">2023-09-03T13:10:28Z</dcterms:created>
  <dcterms:modified xsi:type="dcterms:W3CDTF">2023-10-04T07:56:17Z</dcterms:modified>
</cp:coreProperties>
</file>